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84" r:id="rId3"/>
    <p:sldId id="258" r:id="rId4"/>
    <p:sldId id="266" r:id="rId5"/>
    <p:sldId id="267" r:id="rId6"/>
    <p:sldId id="270" r:id="rId7"/>
    <p:sldId id="271" r:id="rId8"/>
    <p:sldId id="293" r:id="rId9"/>
    <p:sldId id="297" r:id="rId10"/>
    <p:sldId id="294" r:id="rId11"/>
    <p:sldId id="273" r:id="rId12"/>
    <p:sldId id="274" r:id="rId13"/>
    <p:sldId id="285" r:id="rId14"/>
    <p:sldId id="277" r:id="rId15"/>
    <p:sldId id="278" r:id="rId16"/>
    <p:sldId id="298" r:id="rId17"/>
    <p:sldId id="299" r:id="rId18"/>
    <p:sldId id="280" r:id="rId19"/>
    <p:sldId id="268" r:id="rId20"/>
    <p:sldId id="269" r:id="rId21"/>
    <p:sldId id="283" r:id="rId22"/>
  </p:sldIdLst>
  <p:sldSz cx="12190413" cy="6858000"/>
  <p:notesSz cx="6858000" cy="9144000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479E"/>
    <a:srgbClr val="004D86"/>
    <a:srgbClr val="737477"/>
    <a:srgbClr val="CCCC00"/>
    <a:srgbClr val="D9D9D9"/>
    <a:srgbClr val="0076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71" autoAdjust="0"/>
    <p:restoredTop sz="94657" autoAdjust="0"/>
  </p:normalViewPr>
  <p:slideViewPr>
    <p:cSldViewPr showGuides="1">
      <p:cViewPr varScale="1">
        <p:scale>
          <a:sx n="46" d="100"/>
          <a:sy n="46" d="100"/>
        </p:scale>
        <p:origin x="62" y="80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latinLnBrk="1" hangingPunct="1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latinLnBrk="1" hangingPunct="1">
              <a:defRPr sz="1200"/>
            </a:lvl1pPr>
          </a:lstStyle>
          <a:p>
            <a:pPr>
              <a:defRPr/>
            </a:pPr>
            <a:fld id="{D9DFAF9C-5724-4A6D-B2CE-AF32111608E6}" type="datetimeFigureOut">
              <a:rPr lang="ko-KR" altLang="en-US"/>
              <a:pPr>
                <a:defRPr/>
              </a:pPr>
              <a:t>2020-02-23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/>
              <a:t>마스터 텍스트 스타일 편집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latinLnBrk="1" hangingPunct="1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latinLnBrk="1" hangingPunct="1">
              <a:defRPr sz="1200"/>
            </a:lvl1pPr>
          </a:lstStyle>
          <a:p>
            <a:pPr>
              <a:defRPr/>
            </a:pPr>
            <a:fld id="{C2569519-A45D-46AD-B3D3-17D29C4BAB0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00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F04A8D6F-5B79-4246-BD71-B176557083D5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4580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4120A9E4-F467-41CA-BCA1-48B487B91609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30085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867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DE948CAA-5135-4034-BEF7-C6C0D150A05F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0724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A8D29645-7411-4A39-97A0-E308831378B2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2772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1EC58CCE-3B4E-41D6-8C3A-7E268B165E35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4820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34EF311D-E29B-45FD-B4EB-97AE3D58A47B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/>
          </a:p>
        </p:txBody>
      </p:sp>
      <p:sp>
        <p:nvSpPr>
          <p:cNvPr id="6148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</a:pPr>
            <a:fld id="{D5F98F16-6A40-4A72-AF61-7566ED3B227B}" type="slidenum">
              <a:rPr lang="ko-KR" altLang="en-US" smtClean="0">
                <a:ea typeface="굴림" panose="020B0600000101010101" pitchFamily="50" charset="-127"/>
              </a:rPr>
              <a:pPr>
                <a:spcBef>
                  <a:spcPct val="0"/>
                </a:spcBef>
              </a:pPr>
              <a:t>2</a:t>
            </a:fld>
            <a:endParaRPr lang="ko-KR" altLang="en-US">
              <a:ea typeface="굴림" panose="020B0600000101010101" pitchFamily="50" charset="-127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819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29D0BA10-4172-4446-8FA4-C45C26B97E1A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4340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96C0474F-7BB8-4703-BBA7-ABCA8710859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6388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F87D9AC1-BC93-4CF6-9ADB-031E2966E5A0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484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3B536548-60B9-46DD-A4BE-0B939DAEDF09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57536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532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F6195EAA-698F-412A-9A12-58B96CA6FBBE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4580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4120A9E4-F467-41CA-BCA1-48B487B91609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4580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4120A9E4-F467-41CA-BCA1-48B487B91609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300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281" y="2130426"/>
            <a:ext cx="10361851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562" y="3886200"/>
            <a:ext cx="853328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1922E1-04C3-456F-8935-E5B0EFBF4407}" type="datetimeFigureOut">
              <a:rPr lang="ko-KR" altLang="en-US"/>
              <a:pPr>
                <a:defRPr/>
              </a:pPr>
              <a:t>2020-02-23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0107F2-BD28-4FB1-807F-93D05AA3AAC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0650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18D1CA-2A8C-46DF-9E44-70ECF36A974E}" type="datetimeFigureOut">
              <a:rPr lang="ko-KR" altLang="en-US"/>
              <a:pPr>
                <a:defRPr/>
              </a:pPr>
              <a:t>2020-02-23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A9D332-17B9-4478-A902-CFA2BAE4F5D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9882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11784067" y="274639"/>
            <a:ext cx="3655008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12694" y="274639"/>
            <a:ext cx="10768198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C57A84-02F1-486A-8F11-2D8D83247340}" type="datetimeFigureOut">
              <a:rPr lang="ko-KR" altLang="en-US"/>
              <a:pPr>
                <a:defRPr/>
              </a:pPr>
              <a:t>2020-02-23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A561B5-ADC0-4C51-A484-E4A49DEB513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47762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579B6-6567-4A44-A2AE-05E16ADE5FA6}" type="datetime1">
              <a:rPr lang="en-US" altLang="ko-KR" smtClean="0"/>
              <a:t>2/23/2020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50" b="0" i="0">
                <a:solidFill>
                  <a:srgbClr val="888888"/>
                </a:solidFill>
                <a:latin typeface="Noto Sans CJK JP Bold"/>
                <a:cs typeface="Noto Sans CJK JP Bold"/>
              </a:defRPr>
            </a:lvl1pPr>
          </a:lstStyle>
          <a:p>
            <a:pPr marL="30956">
              <a:spcBef>
                <a:spcPts val="33"/>
              </a:spcBef>
            </a:pPr>
            <a:fld id="{81D60167-4931-47E6-BA6A-407CBD079E47}" type="slidenum">
              <a:rPr lang="en-US" altLang="ko-KR" spc="12" smtClean="0"/>
              <a:pPr marL="30956">
                <a:spcBef>
                  <a:spcPts val="33"/>
                </a:spcBef>
              </a:pPr>
              <a:t>‹#›</a:t>
            </a:fld>
            <a:endParaRPr lang="en-US" altLang="ko-KR" spc="12" dirty="0"/>
          </a:p>
        </p:txBody>
      </p:sp>
    </p:spTree>
    <p:extLst>
      <p:ext uri="{BB962C8B-B14F-4D97-AF65-F5344CB8AC3E}">
        <p14:creationId xmlns:p14="http://schemas.microsoft.com/office/powerpoint/2010/main" val="3837216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6312F5-50A3-41B9-AA89-7F592FBA11B8}" type="datetimeFigureOut">
              <a:rPr lang="ko-KR" altLang="en-US"/>
              <a:pPr>
                <a:defRPr/>
              </a:pPr>
              <a:t>2020-02-23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4EC814-0575-4B9B-A350-54C36CD8BC7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476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2959" y="4406901"/>
            <a:ext cx="1036185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2959" y="2906713"/>
            <a:ext cx="1036185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5A9E74-88BD-4AF6-9C11-9F805AB7870C}" type="datetimeFigureOut">
              <a:rPr lang="ko-KR" altLang="en-US"/>
              <a:pPr>
                <a:defRPr/>
              </a:pPr>
              <a:t>2020-02-23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F45405-CA9C-4204-9B8A-12414A43196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3509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12695" y="1600201"/>
            <a:ext cx="721054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226413" y="1600201"/>
            <a:ext cx="721266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209A1A-13C8-4F57-ADCD-5F9764BA6419}" type="datetimeFigureOut">
              <a:rPr lang="ko-KR" altLang="en-US"/>
              <a:pPr>
                <a:defRPr/>
              </a:pPr>
              <a:t>2020-02-23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C52411-5F75-446B-8FC7-6E50F26ACCB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6314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ABEBB2-481A-4997-B957-D744C54EF48B}" type="datetimeFigureOut">
              <a:rPr lang="ko-KR" altLang="en-US"/>
              <a:pPr>
                <a:defRPr/>
              </a:pPr>
              <a:t>2020-02-23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FDFFB4-2576-4A4E-A872-BB506A5200B2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790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B8465A-211D-454B-A4E9-EDA16A2794FD}" type="datetimeFigureOut">
              <a:rPr lang="ko-KR" altLang="en-US"/>
              <a:pPr>
                <a:defRPr/>
              </a:pPr>
              <a:t>2020-02-23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3C5F94-A003-4238-BFFC-89D4D468EDE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5741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F67BA3-80C9-4383-9460-A9FBA6E09A03}" type="datetimeFigureOut">
              <a:rPr lang="ko-KR" altLang="en-US"/>
              <a:pPr>
                <a:defRPr/>
              </a:pPr>
              <a:t>2020-02-23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C5692B-D6F0-461F-B9BE-4759B1AB6A8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927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21" y="273050"/>
            <a:ext cx="401056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113" y="273051"/>
            <a:ext cx="681477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521" y="1435101"/>
            <a:ext cx="401056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483409-85BA-4EF9-AD99-136F8CDE0F21}" type="datetimeFigureOut">
              <a:rPr lang="ko-KR" altLang="en-US"/>
              <a:pPr>
                <a:defRPr/>
              </a:pPr>
              <a:t>2020-02-23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8AF52D-5E07-4DE8-A398-78BA3A52E2D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0584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406" y="4800600"/>
            <a:ext cx="731424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406" y="612775"/>
            <a:ext cx="7314248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406" y="5367338"/>
            <a:ext cx="731424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3FFCA2-CC03-46AA-98F5-60FBE148B22C}" type="datetimeFigureOut">
              <a:rPr lang="ko-KR" altLang="en-US"/>
              <a:pPr>
                <a:defRPr/>
              </a:pPr>
              <a:t>2020-02-23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098E5D-5DAF-4D3E-B092-677A0CB4086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5813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121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609600" y="1600200"/>
            <a:ext cx="10971213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7FFC2A3-58AF-403D-8450-50863AF9697E}" type="datetimeFigureOut">
              <a:rPr lang="ko-KR" altLang="en-US"/>
              <a:pPr>
                <a:defRPr/>
              </a:pPr>
              <a:t>2020-02-23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592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6013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0" sz="1200">
                <a:solidFill>
                  <a:srgbClr val="898989"/>
                </a:solidFill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2110A9EB-55C2-442C-8184-86F4D1315DC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763"/>
            <a:ext cx="10271125" cy="685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8434" y="0"/>
            <a:ext cx="12226926" cy="6858000"/>
          </a:xfrm>
          <a:prstGeom prst="rect">
            <a:avLst/>
          </a:prstGeom>
          <a:gradFill>
            <a:gsLst>
              <a:gs pos="49000">
                <a:schemeClr val="tx1">
                  <a:lumMod val="50000"/>
                  <a:lumOff val="50000"/>
                </a:schemeClr>
              </a:gs>
              <a:gs pos="0">
                <a:schemeClr val="bg1">
                  <a:lumMod val="50000"/>
                  <a:alpha val="7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dirty="0"/>
              <a:t>5</a:t>
            </a:r>
            <a:endParaRPr kumimoji="0" lang="ko-KR" altLang="en-US" dirty="0"/>
          </a:p>
        </p:txBody>
      </p:sp>
      <p:sp>
        <p:nvSpPr>
          <p:cNvPr id="12" name="타원 11"/>
          <p:cNvSpPr>
            <a:spLocks/>
          </p:cNvSpPr>
          <p:nvPr/>
        </p:nvSpPr>
        <p:spPr>
          <a:xfrm>
            <a:off x="3214688" y="549275"/>
            <a:ext cx="5761037" cy="5759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grpSp>
        <p:nvGrpSpPr>
          <p:cNvPr id="3079" name="그룹 13"/>
          <p:cNvGrpSpPr>
            <a:grpSpLocks/>
          </p:cNvGrpSpPr>
          <p:nvPr/>
        </p:nvGrpSpPr>
        <p:grpSpPr bwMode="auto">
          <a:xfrm>
            <a:off x="3878449" y="2433638"/>
            <a:ext cx="4433521" cy="1282700"/>
            <a:chOff x="4191356" y="2676466"/>
            <a:chExt cx="3753911" cy="1088876"/>
          </a:xfrm>
        </p:grpSpPr>
        <p:cxnSp>
          <p:nvCxnSpPr>
            <p:cNvPr id="11" name="Straight Connector 8"/>
            <p:cNvCxnSpPr/>
            <p:nvPr/>
          </p:nvCxnSpPr>
          <p:spPr bwMode="auto">
            <a:xfrm>
              <a:off x="4727516" y="3765342"/>
              <a:ext cx="2748795" cy="0"/>
            </a:xfrm>
            <a:prstGeom prst="line">
              <a:avLst/>
            </a:prstGeom>
            <a:ln w="3175">
              <a:solidFill>
                <a:schemeClr val="tx1">
                  <a:lumMod val="85000"/>
                  <a:lumOff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 bwMode="auto">
            <a:xfrm>
              <a:off x="4191356" y="2676466"/>
              <a:ext cx="3753911" cy="86219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60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TEAM4– MES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430463" y="3541713"/>
            <a:ext cx="7329487" cy="123110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OTF" pitchFamily="34" charset="-127"/>
              <a:ea typeface="나눔스퀘어OTF" pitchFamily="34" charset="-127"/>
            </a:endParaRPr>
          </a:p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itchFamily="34" charset="-127"/>
                <a:ea typeface="나눔스퀘어OTF" pitchFamily="34" charset="-127"/>
              </a:rPr>
              <a:t>AI</a:t>
            </a:r>
            <a:r>
              <a:rPr kumimoji="0"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itchFamily="34" charset="-127"/>
                <a:ea typeface="나눔스퀘어OTF" pitchFamily="34" charset="-127"/>
              </a:rPr>
              <a:t>활용 응용</a:t>
            </a:r>
            <a:r>
              <a:rPr kumimoji="0"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itchFamily="34" charset="-127"/>
                <a:ea typeface="나눔스퀘어OTF" pitchFamily="34" charset="-127"/>
              </a:rPr>
              <a:t>SW</a:t>
            </a:r>
            <a:r>
              <a:rPr kumimoji="0"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itchFamily="34" charset="-127"/>
                <a:ea typeface="나눔스퀘어OTF" pitchFamily="34" charset="-127"/>
              </a:rPr>
              <a:t>개발자</a:t>
            </a:r>
            <a:endParaRPr kumimoji="0" lang="en-US" altLang="ko-KR" sz="2800" dirty="0">
              <a:solidFill>
                <a:schemeClr val="tx1">
                  <a:lumMod val="75000"/>
                  <a:lumOff val="25000"/>
                </a:schemeClr>
              </a:solidFill>
              <a:latin typeface="나눔스퀘어OTF" pitchFamily="34" charset="-127"/>
              <a:ea typeface="나눔스퀘어OTF" pitchFamily="34" charset="-127"/>
            </a:endParaRPr>
          </a:p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itchFamily="34" charset="-127"/>
                <a:ea typeface="나눔스퀘어OTF" pitchFamily="34" charset="-127"/>
              </a:rPr>
              <a:t>양성과정</a:t>
            </a:r>
            <a:endParaRPr kumimoji="0" lang="en-US" altLang="ko-KR" sz="2800" dirty="0">
              <a:solidFill>
                <a:schemeClr val="tx1">
                  <a:lumMod val="75000"/>
                  <a:lumOff val="25000"/>
                </a:schemeClr>
              </a:solidFill>
              <a:latin typeface="나눔스퀘어OTF" pitchFamily="34" charset="-127"/>
              <a:ea typeface="나눔스퀘어OTF" pitchFamily="34" charset="-127"/>
            </a:endParaRPr>
          </a:p>
        </p:txBody>
      </p:sp>
      <p:pic>
        <p:nvPicPr>
          <p:cNvPr id="3081" name="그림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263" y="4468813"/>
            <a:ext cx="3416300" cy="2379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Box 44">
            <a:extLst>
              <a:ext uri="{FF2B5EF4-FFF2-40B4-BE49-F238E27FC236}">
                <a16:creationId xmlns:a16="http://schemas.microsoft.com/office/drawing/2014/main" id="{57216098-6039-4F6C-9667-A998BF92FB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1068" y="1492935"/>
            <a:ext cx="11403336" cy="4824766"/>
          </a:xfrm>
          <a:prstGeom prst="rect">
            <a:avLst/>
          </a:prstGeom>
          <a:solidFill>
            <a:schemeClr val="bg1"/>
          </a:solidFill>
          <a:ln w="12700" cap="flat" cmpd="sng" algn="ctr">
            <a:gradFill>
              <a:gsLst>
                <a:gs pos="0">
                  <a:sysClr val="window" lastClr="FFFFFF">
                    <a:lumMod val="85000"/>
                  </a:sysClr>
                </a:gs>
                <a:gs pos="50000">
                  <a:sysClr val="window" lastClr="FFFFFF"/>
                </a:gs>
                <a:gs pos="100000">
                  <a:sysClr val="window" lastClr="FFFFFF">
                    <a:lumMod val="85000"/>
                  </a:sysClr>
                </a:gs>
              </a:gsLst>
              <a:lin ang="5400000" scaled="0"/>
            </a:gra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0650" tIns="70650" rIns="70650" bIns="44853"/>
          <a:lstStyle/>
          <a:p>
            <a:pPr marL="84095" indent="-84095" defTabSz="897033" eaLnBrk="1" fontAlgn="auto" latinLnBrk="1" hangingPunct="1">
              <a:spcBef>
                <a:spcPts val="0"/>
              </a:spcBef>
              <a:spcAft>
                <a:spcPts val="294"/>
              </a:spcAft>
              <a:buClr>
                <a:srgbClr val="A1A1A1"/>
              </a:buClr>
              <a:buSzPct val="100000"/>
              <a:buFont typeface="Arial" pitchFamily="34" charset="0"/>
              <a:buChar char="•"/>
              <a:defRPr/>
            </a:pPr>
            <a:endParaRPr kumimoji="0" lang="ko-KR" altLang="en-US" sz="883" kern="0" dirty="0">
              <a:solidFill>
                <a:srgbClr val="FF0000"/>
              </a:solidFill>
              <a:latin typeface="나눔고딕" panose="020D0304000000000000" pitchFamily="50" charset="-127"/>
              <a:ea typeface="나눔스퀘어"/>
              <a:sym typeface="Wingdings" pitchFamily="2" charset="2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E83C6F55-D9A7-4B53-A9D3-81F6AD898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3207" y="5877272"/>
            <a:ext cx="974311" cy="319087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70AE8E0E-58A6-4785-91B1-F44E924C1C12}"/>
              </a:ext>
            </a:extLst>
          </p:cNvPr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748EE35-2848-4FE0-A6AE-9CC45244A2EC}"/>
              </a:ext>
            </a:extLst>
          </p:cNvPr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구성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9FA82A6-36CF-420C-A404-41C87696271F}"/>
              </a:ext>
            </a:extLst>
          </p:cNvPr>
          <p:cNvGrpSpPr/>
          <p:nvPr/>
        </p:nvGrpSpPr>
        <p:grpSpPr>
          <a:xfrm>
            <a:off x="2168265" y="2393267"/>
            <a:ext cx="7698738" cy="3635408"/>
            <a:chOff x="1348796" y="1561922"/>
            <a:chExt cx="9492820" cy="4523349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92EEF8A-9DED-4E6F-9B98-D720A2E2994D}"/>
                </a:ext>
              </a:extLst>
            </p:cNvPr>
            <p:cNvSpPr/>
            <p:nvPr/>
          </p:nvSpPr>
          <p:spPr>
            <a:xfrm>
              <a:off x="2250005" y="5363360"/>
              <a:ext cx="8363009" cy="72191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996350DC-3FD4-44DD-B1EB-CA83EE1C5697}"/>
                </a:ext>
              </a:extLst>
            </p:cNvPr>
            <p:cNvCxnSpPr>
              <a:cxnSpLocks/>
              <a:endCxn id="28" idx="0"/>
            </p:cNvCxnSpPr>
            <p:nvPr/>
          </p:nvCxnSpPr>
          <p:spPr>
            <a:xfrm>
              <a:off x="6431509" y="4139653"/>
              <a:ext cx="0" cy="122370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11">
              <a:extLst>
                <a:ext uri="{FF2B5EF4-FFF2-40B4-BE49-F238E27FC236}">
                  <a16:creationId xmlns:a16="http://schemas.microsoft.com/office/drawing/2014/main" id="{B178B5E4-C47E-4BC2-8579-CA4976C754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5418" y="5458610"/>
              <a:ext cx="1258888" cy="53975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1pPr>
              <a:lvl2pPr marL="456524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2pPr>
              <a:lvl3pPr marL="913049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3pPr>
              <a:lvl4pPr marL="1369572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4pPr>
              <a:lvl5pPr marL="18261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5pPr>
              <a:lvl6pPr marL="2282622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6pPr>
              <a:lvl7pPr marL="273914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7pPr>
              <a:lvl8pPr marL="3195673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8pPr>
              <a:lvl9pPr marL="365219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9pPr>
            </a:lstStyle>
            <a:p>
              <a:pPr algn="ctr" latinLnBrk="0">
                <a:lnSpc>
                  <a:spcPct val="100000"/>
                </a:lnSpc>
                <a:spcBef>
                  <a:spcPct val="50000"/>
                </a:spcBef>
                <a:buClrTx/>
                <a:defRPr/>
              </a:pP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공정조건관리</a:t>
              </a:r>
              <a:endParaRPr kumimoji="0" lang="en-US" altLang="ko-KR" sz="105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  <a:p>
              <a:pPr algn="ctr" latinLnBrk="0">
                <a:lnSpc>
                  <a:spcPct val="100000"/>
                </a:lnSpc>
                <a:spcBef>
                  <a:spcPct val="50000"/>
                </a:spcBef>
                <a:buClrTx/>
                <a:defRPr/>
              </a:pPr>
              <a:r>
                <a:rPr kumimoji="0" lang="en-US" altLang="ko-KR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온도</a:t>
              </a:r>
              <a:r>
                <a:rPr kumimoji="0" lang="en-US" altLang="ko-KR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,</a:t>
              </a: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가스</a:t>
              </a:r>
              <a:r>
                <a:rPr kumimoji="0" lang="en-US" altLang="ko-KR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</a:p>
          </p:txBody>
        </p:sp>
        <p:sp>
          <p:nvSpPr>
            <p:cNvPr id="33" name="Rectangle 11">
              <a:extLst>
                <a:ext uri="{FF2B5EF4-FFF2-40B4-BE49-F238E27FC236}">
                  <a16:creationId xmlns:a16="http://schemas.microsoft.com/office/drawing/2014/main" id="{F0E066BA-1236-45A5-8DA6-0C6D4AFF2E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60195" y="5458610"/>
              <a:ext cx="1258887" cy="53975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1pPr>
              <a:lvl2pPr marL="456524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2pPr>
              <a:lvl3pPr marL="913049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3pPr>
              <a:lvl4pPr marL="1369572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4pPr>
              <a:lvl5pPr marL="18261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5pPr>
              <a:lvl6pPr marL="2282622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6pPr>
              <a:lvl7pPr marL="273914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7pPr>
              <a:lvl8pPr marL="3195673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8pPr>
              <a:lvl9pPr marL="365219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9pPr>
            </a:lstStyle>
            <a:p>
              <a:pPr algn="ctr" latinLnBrk="0">
                <a:lnSpc>
                  <a:spcPct val="100000"/>
                </a:lnSpc>
                <a:spcBef>
                  <a:spcPct val="50000"/>
                </a:spcBef>
                <a:buClrTx/>
                <a:defRPr/>
              </a:pP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품질규격</a:t>
              </a:r>
              <a:endParaRPr kumimoji="0" lang="en-US" altLang="ko-KR" sz="105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  <a:p>
              <a:pPr algn="ctr" latinLnBrk="0">
                <a:lnSpc>
                  <a:spcPct val="100000"/>
                </a:lnSpc>
                <a:spcBef>
                  <a:spcPct val="50000"/>
                </a:spcBef>
                <a:buClrTx/>
                <a:defRPr/>
              </a:pPr>
              <a:r>
                <a:rPr kumimoji="0" lang="en-US" altLang="ko-KR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제품측정</a:t>
              </a:r>
              <a:r>
                <a:rPr kumimoji="0" lang="en-US" altLang="ko-KR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kumimoji="0" lang="ko-KR" altLang="en-US" sz="105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4" name="Rectangle 11">
              <a:extLst>
                <a:ext uri="{FF2B5EF4-FFF2-40B4-BE49-F238E27FC236}">
                  <a16:creationId xmlns:a16="http://schemas.microsoft.com/office/drawing/2014/main" id="{EDC0449B-48A7-40D0-A9DF-E21D6EFBA3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4970" y="5458610"/>
              <a:ext cx="1258887" cy="53975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1pPr>
              <a:lvl2pPr marL="456524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2pPr>
              <a:lvl3pPr marL="913049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3pPr>
              <a:lvl4pPr marL="1369572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4pPr>
              <a:lvl5pPr marL="18261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5pPr>
              <a:lvl6pPr marL="2282622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6pPr>
              <a:lvl7pPr marL="273914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7pPr>
              <a:lvl8pPr marL="3195673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8pPr>
              <a:lvl9pPr marL="365219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9pPr>
            </a:lstStyle>
            <a:p>
              <a:pPr algn="ctr" latinLnBrk="0">
                <a:lnSpc>
                  <a:spcPct val="100000"/>
                </a:lnSpc>
                <a:spcBef>
                  <a:spcPct val="50000"/>
                </a:spcBef>
                <a:buClrTx/>
                <a:defRPr/>
              </a:pP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대차관리</a:t>
              </a:r>
              <a:endParaRPr kumimoji="0" lang="en-US" altLang="ko-KR" sz="105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  <a:p>
              <a:pPr algn="ctr" latinLnBrk="0">
                <a:lnSpc>
                  <a:spcPct val="100000"/>
                </a:lnSpc>
                <a:spcBef>
                  <a:spcPct val="50000"/>
                </a:spcBef>
                <a:buClrTx/>
                <a:defRPr/>
              </a:pPr>
              <a:r>
                <a:rPr kumimoji="0" lang="en-US" altLang="ko-KR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건조</a:t>
              </a:r>
              <a:r>
                <a:rPr kumimoji="0" lang="en-US" altLang="ko-KR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,</a:t>
              </a: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소성</a:t>
              </a:r>
              <a:r>
                <a:rPr kumimoji="0" lang="en-US" altLang="ko-KR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kumimoji="0" lang="ko-KR" altLang="en-US" sz="105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5" name="Rectangle 11">
              <a:extLst>
                <a:ext uri="{FF2B5EF4-FFF2-40B4-BE49-F238E27FC236}">
                  <a16:creationId xmlns:a16="http://schemas.microsoft.com/office/drawing/2014/main" id="{41CC6C2D-AFEE-4E98-8B12-99FF1D5483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84342" y="5458610"/>
              <a:ext cx="1258888" cy="53975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1pPr>
              <a:lvl2pPr marL="456524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2pPr>
              <a:lvl3pPr marL="913049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3pPr>
              <a:lvl4pPr marL="1369572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4pPr>
              <a:lvl5pPr marL="18261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5pPr>
              <a:lvl6pPr marL="2282622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6pPr>
              <a:lvl7pPr marL="273914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7pPr>
              <a:lvl8pPr marL="3195673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8pPr>
              <a:lvl9pPr marL="365219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9pPr>
            </a:lstStyle>
            <a:p>
              <a:pPr algn="ctr" latinLnBrk="0">
                <a:lnSpc>
                  <a:spcPct val="100000"/>
                </a:lnSpc>
                <a:spcBef>
                  <a:spcPct val="50000"/>
                </a:spcBef>
                <a:buClrTx/>
                <a:defRPr/>
              </a:pP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생산실적</a:t>
              </a:r>
              <a:endParaRPr kumimoji="0" lang="en-US" altLang="ko-KR" sz="105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  <a:p>
              <a:pPr algn="ctr" latinLnBrk="0">
                <a:lnSpc>
                  <a:spcPct val="100000"/>
                </a:lnSpc>
                <a:spcBef>
                  <a:spcPct val="50000"/>
                </a:spcBef>
                <a:buClrTx/>
                <a:defRPr/>
              </a:pPr>
              <a:r>
                <a:rPr kumimoji="0" lang="en-US" altLang="ko-KR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투입</a:t>
              </a:r>
              <a:r>
                <a:rPr kumimoji="0" lang="en-US" altLang="ko-KR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,</a:t>
              </a: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산출</a:t>
              </a:r>
              <a:r>
                <a:rPr kumimoji="0" lang="en-US" altLang="ko-KR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kumimoji="0" lang="ko-KR" altLang="en-US" sz="105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6" name="Rectangle 11">
              <a:extLst>
                <a:ext uri="{FF2B5EF4-FFF2-40B4-BE49-F238E27FC236}">
                  <a16:creationId xmlns:a16="http://schemas.microsoft.com/office/drawing/2014/main" id="{AD768166-3F53-453C-9253-04A1BF5969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9119" y="5458610"/>
              <a:ext cx="1258887" cy="53975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1pPr>
              <a:lvl2pPr marL="456524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2pPr>
              <a:lvl3pPr marL="913049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3pPr>
              <a:lvl4pPr marL="1369572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4pPr>
              <a:lvl5pPr marL="18261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5pPr>
              <a:lvl6pPr marL="2282622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6pPr>
              <a:lvl7pPr marL="273914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7pPr>
              <a:lvl8pPr marL="3195673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8pPr>
              <a:lvl9pPr marL="365219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9pPr>
            </a:lstStyle>
            <a:p>
              <a:pPr algn="ctr" latinLnBrk="0">
                <a:lnSpc>
                  <a:spcPct val="100000"/>
                </a:lnSpc>
                <a:spcBef>
                  <a:spcPct val="50000"/>
                </a:spcBef>
                <a:buClrTx/>
                <a:defRPr/>
              </a:pPr>
              <a:r>
                <a:rPr kumimoji="0" lang="ko-KR" altLang="en-US" sz="1050" dirty="0" err="1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비가동</a:t>
              </a:r>
              <a:endParaRPr kumimoji="0" lang="ko-KR" altLang="en-US" sz="105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7" name="Rectangle 11">
              <a:extLst>
                <a:ext uri="{FF2B5EF4-FFF2-40B4-BE49-F238E27FC236}">
                  <a16:creationId xmlns:a16="http://schemas.microsoft.com/office/drawing/2014/main" id="{ED9D078D-F94A-4503-A2F8-6E02C3E971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3893" y="5458610"/>
              <a:ext cx="1258888" cy="53975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1pPr>
              <a:lvl2pPr marL="456524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2pPr>
              <a:lvl3pPr marL="913049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3pPr>
              <a:lvl4pPr marL="1369572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4pPr>
              <a:lvl5pPr marL="18261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5pPr>
              <a:lvl6pPr marL="2282622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6pPr>
              <a:lvl7pPr marL="273914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7pPr>
              <a:lvl8pPr marL="3195673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8pPr>
              <a:lvl9pPr marL="365219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9pPr>
            </a:lstStyle>
            <a:p>
              <a:pPr algn="ctr" latinLnBrk="0">
                <a:lnSpc>
                  <a:spcPct val="100000"/>
                </a:lnSpc>
                <a:spcBef>
                  <a:spcPct val="50000"/>
                </a:spcBef>
                <a:buClrTx/>
                <a:defRPr/>
              </a:pP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작업자관리</a:t>
              </a:r>
            </a:p>
          </p:txBody>
        </p:sp>
        <p:sp>
          <p:nvSpPr>
            <p:cNvPr id="38" name="순서도: 문서 37">
              <a:extLst>
                <a:ext uri="{FF2B5EF4-FFF2-40B4-BE49-F238E27FC236}">
                  <a16:creationId xmlns:a16="http://schemas.microsoft.com/office/drawing/2014/main" id="{56C2F417-5425-46B1-A075-42E746E2B7B6}"/>
                </a:ext>
              </a:extLst>
            </p:cNvPr>
            <p:cNvSpPr/>
            <p:nvPr/>
          </p:nvSpPr>
          <p:spPr bwMode="auto">
            <a:xfrm>
              <a:off x="3837328" y="4255887"/>
              <a:ext cx="1104618" cy="593725"/>
            </a:xfrm>
            <a:prstGeom prst="flowChartDocumen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dist="38100" dir="2400000" algn="tl" rotWithShape="0">
                <a:prstClr val="black">
                  <a:alpha val="29000"/>
                </a:prstClr>
              </a:outerShdw>
            </a:effectLst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1pPr>
              <a:lvl2pPr marL="456524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2pPr>
              <a:lvl3pPr marL="913049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3pPr>
              <a:lvl4pPr marL="1369572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4pPr>
              <a:lvl5pPr marL="18261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5pPr>
              <a:lvl6pPr marL="2282622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6pPr>
              <a:lvl7pPr marL="273914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7pPr>
              <a:lvl8pPr marL="3195673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8pPr>
              <a:lvl9pPr marL="365219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9pPr>
            </a:lstStyle>
            <a:p>
              <a:pPr algn="ctr"/>
              <a:r>
                <a:rPr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제품성적서 </a:t>
              </a:r>
            </a:p>
          </p:txBody>
        </p:sp>
        <p:sp>
          <p:nvSpPr>
            <p:cNvPr id="39" name="순서도: 문서 38">
              <a:extLst>
                <a:ext uri="{FF2B5EF4-FFF2-40B4-BE49-F238E27FC236}">
                  <a16:creationId xmlns:a16="http://schemas.microsoft.com/office/drawing/2014/main" id="{A2AF7C07-761C-4443-BB8E-A84E56AD241B}"/>
                </a:ext>
              </a:extLst>
            </p:cNvPr>
            <p:cNvSpPr/>
            <p:nvPr/>
          </p:nvSpPr>
          <p:spPr bwMode="auto">
            <a:xfrm>
              <a:off x="7914681" y="4255887"/>
              <a:ext cx="1104618" cy="593725"/>
            </a:xfrm>
            <a:prstGeom prst="flowChartDocumen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dist="38100" dir="2400000" algn="tl" rotWithShape="0">
                <a:prstClr val="black">
                  <a:alpha val="29000"/>
                </a:prstClr>
              </a:outerShdw>
            </a:effectLst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1pPr>
              <a:lvl2pPr marL="456524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2pPr>
              <a:lvl3pPr marL="913049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3pPr>
              <a:lvl4pPr marL="1369572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4pPr>
              <a:lvl5pPr marL="18261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5pPr>
              <a:lvl6pPr marL="2282622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6pPr>
              <a:lvl7pPr marL="273914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7pPr>
              <a:lvl8pPr marL="3195673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8pPr>
              <a:lvl9pPr marL="365219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9pPr>
            </a:lstStyle>
            <a:p>
              <a:pPr algn="ctr" eaLnBrk="1" hangingPunct="1"/>
              <a:r>
                <a:rPr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생산성분석</a:t>
              </a:r>
            </a:p>
          </p:txBody>
        </p:sp>
        <p:cxnSp>
          <p:nvCxnSpPr>
            <p:cNvPr id="40" name="연결선: 꺾임 39">
              <a:extLst>
                <a:ext uri="{FF2B5EF4-FFF2-40B4-BE49-F238E27FC236}">
                  <a16:creationId xmlns:a16="http://schemas.microsoft.com/office/drawing/2014/main" id="{2DDA95CF-0EF2-4161-967B-E0D73C748C82}"/>
                </a:ext>
              </a:extLst>
            </p:cNvPr>
            <p:cNvCxnSpPr>
              <a:cxnSpLocks/>
              <a:stCxn id="32" idx="0"/>
              <a:endCxn id="34" idx="0"/>
            </p:cNvCxnSpPr>
            <p:nvPr/>
          </p:nvCxnSpPr>
          <p:spPr>
            <a:xfrm rot="5400000" flipH="1" flipV="1">
              <a:off x="4389637" y="4093836"/>
              <a:ext cx="12700" cy="2729551"/>
            </a:xfrm>
            <a:prstGeom prst="bentConnector3">
              <a:avLst>
                <a:gd name="adj1" fmla="val 180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BBB81B1B-27AB-4BDF-B1C5-1B1CB8579108}"/>
                </a:ext>
              </a:extLst>
            </p:cNvPr>
            <p:cNvCxnSpPr>
              <a:cxnSpLocks/>
              <a:endCxn id="38" idx="2"/>
            </p:cNvCxnSpPr>
            <p:nvPr/>
          </p:nvCxnSpPr>
          <p:spPr>
            <a:xfrm flipV="1">
              <a:off x="4389637" y="4810359"/>
              <a:ext cx="0" cy="64825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연결선: 꺾임 41">
              <a:extLst>
                <a:ext uri="{FF2B5EF4-FFF2-40B4-BE49-F238E27FC236}">
                  <a16:creationId xmlns:a16="http://schemas.microsoft.com/office/drawing/2014/main" id="{64C1029D-5352-4161-B27B-FFCCA265838B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8475812" y="4113505"/>
              <a:ext cx="12700" cy="2729551"/>
            </a:xfrm>
            <a:prstGeom prst="bentConnector3">
              <a:avLst>
                <a:gd name="adj1" fmla="val 180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EBBC202E-B0D5-4D7B-955C-E15B5A7FBB81}"/>
                </a:ext>
              </a:extLst>
            </p:cNvPr>
            <p:cNvCxnSpPr>
              <a:cxnSpLocks/>
              <a:endCxn id="39" idx="2"/>
            </p:cNvCxnSpPr>
            <p:nvPr/>
          </p:nvCxnSpPr>
          <p:spPr>
            <a:xfrm flipH="1" flipV="1">
              <a:off x="8466990" y="4810359"/>
              <a:ext cx="8822" cy="63042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FD826D46-4895-489F-82C5-D401C9DD9890}"/>
                </a:ext>
              </a:extLst>
            </p:cNvPr>
            <p:cNvGrpSpPr/>
            <p:nvPr/>
          </p:nvGrpSpPr>
          <p:grpSpPr>
            <a:xfrm>
              <a:off x="1348796" y="1561922"/>
              <a:ext cx="9492820" cy="2577730"/>
              <a:chOff x="313454" y="-579328"/>
              <a:chExt cx="9492820" cy="2577730"/>
            </a:xfrm>
          </p:grpSpPr>
          <p:cxnSp>
            <p:nvCxnSpPr>
              <p:cNvPr id="45" name="직선 연결선 44">
                <a:extLst>
                  <a:ext uri="{FF2B5EF4-FFF2-40B4-BE49-F238E27FC236}">
                    <a16:creationId xmlns:a16="http://schemas.microsoft.com/office/drawing/2014/main" id="{1AFB3F38-1B9A-41C3-BC0D-9C107E78F4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82359" y="411272"/>
                <a:ext cx="0" cy="158713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30A0C243-18BF-4E61-944F-C4FC904741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58759" y="411272"/>
                <a:ext cx="0" cy="158713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연결선: 꺾임 46">
                <a:extLst>
                  <a:ext uri="{FF2B5EF4-FFF2-40B4-BE49-F238E27FC236}">
                    <a16:creationId xmlns:a16="http://schemas.microsoft.com/office/drawing/2014/main" id="{0A87020C-4995-4035-94F7-B6C801DC2C0E}"/>
                  </a:ext>
                </a:extLst>
              </p:cNvPr>
              <p:cNvCxnSpPr>
                <a:cxnSpLocks/>
                <a:stCxn id="50" idx="2"/>
                <a:endCxn id="53" idx="2"/>
              </p:cNvCxnSpPr>
              <p:nvPr/>
            </p:nvCxnSpPr>
            <p:spPr>
              <a:xfrm rot="16200000" flipH="1">
                <a:off x="5720559" y="-1646128"/>
                <a:ext cx="12700" cy="5029200"/>
              </a:xfrm>
              <a:prstGeom prst="bentConnector3">
                <a:avLst>
                  <a:gd name="adj1" fmla="val 8925000"/>
                </a:avLst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화살표 연결선 47">
                <a:extLst>
                  <a:ext uri="{FF2B5EF4-FFF2-40B4-BE49-F238E27FC236}">
                    <a16:creationId xmlns:a16="http://schemas.microsoft.com/office/drawing/2014/main" id="{2C81B615-A7EE-4FF2-96C8-7C5229DEA970}"/>
                  </a:ext>
                </a:extLst>
              </p:cNvPr>
              <p:cNvCxnSpPr>
                <a:cxnSpLocks/>
                <a:stCxn id="54" idx="3"/>
              </p:cNvCxnSpPr>
              <p:nvPr/>
            </p:nvCxnSpPr>
            <p:spPr>
              <a:xfrm>
                <a:off x="2139159" y="639872"/>
                <a:ext cx="6961456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27763CD6-ECD3-49B8-A2F6-9D650C3C16E9}"/>
                  </a:ext>
                </a:extLst>
              </p:cNvPr>
              <p:cNvSpPr/>
              <p:nvPr/>
            </p:nvSpPr>
            <p:spPr>
              <a:xfrm>
                <a:off x="2596359" y="-579327"/>
                <a:ext cx="1219200" cy="45720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50" dirty="0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성형 작업지시 생성</a:t>
                </a:r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EF311A37-23CC-48A7-A510-91BF17BC0E68}"/>
                  </a:ext>
                </a:extLst>
              </p:cNvPr>
              <p:cNvSpPr/>
              <p:nvPr/>
            </p:nvSpPr>
            <p:spPr>
              <a:xfrm>
                <a:off x="2596359" y="411272"/>
                <a:ext cx="1219200" cy="457200"/>
              </a:xfrm>
              <a:prstGeom prst="rect">
                <a:avLst/>
              </a:prstGeom>
              <a:solidFill>
                <a:srgbClr val="DBEEF4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성형</a:t>
                </a:r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91C9E7D2-F6F4-4718-AF23-859CAC836895}"/>
                  </a:ext>
                </a:extLst>
              </p:cNvPr>
              <p:cNvSpPr/>
              <p:nvPr/>
            </p:nvSpPr>
            <p:spPr>
              <a:xfrm>
                <a:off x="4272759" y="411272"/>
                <a:ext cx="1219200" cy="457200"/>
              </a:xfrm>
              <a:prstGeom prst="rect">
                <a:avLst/>
              </a:prstGeom>
              <a:solidFill>
                <a:srgbClr val="F6FBFC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건조</a:t>
                </a:r>
              </a:p>
            </p:txBody>
          </p:sp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FCC1F8D1-B124-4B3A-9994-E51AC4D349EA}"/>
                  </a:ext>
                </a:extLst>
              </p:cNvPr>
              <p:cNvSpPr/>
              <p:nvPr/>
            </p:nvSpPr>
            <p:spPr>
              <a:xfrm>
                <a:off x="5949159" y="411272"/>
                <a:ext cx="1219200" cy="4572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적재 및 소성</a:t>
                </a:r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672B64D5-1912-44DC-8D28-D8FD364DB330}"/>
                  </a:ext>
                </a:extLst>
              </p:cNvPr>
              <p:cNvSpPr/>
              <p:nvPr/>
            </p:nvSpPr>
            <p:spPr>
              <a:xfrm>
                <a:off x="7625559" y="411272"/>
                <a:ext cx="1219200" cy="4572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포장</a:t>
                </a: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82CDB4AF-9358-4BA4-9A1A-AF05E3444C4A}"/>
                  </a:ext>
                </a:extLst>
              </p:cNvPr>
              <p:cNvSpPr/>
              <p:nvPr/>
            </p:nvSpPr>
            <p:spPr>
              <a:xfrm>
                <a:off x="919959" y="411272"/>
                <a:ext cx="1219200" cy="45720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 err="1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제토</a:t>
                </a:r>
                <a:r>
                  <a:rPr lang="ko-KR" altLang="en-US" sz="1200" dirty="0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 대차 적재</a:t>
                </a:r>
              </a:p>
            </p:txBody>
          </p:sp>
          <p:cxnSp>
            <p:nvCxnSpPr>
              <p:cNvPr id="55" name="연결선: 꺾임 54">
                <a:extLst>
                  <a:ext uri="{FF2B5EF4-FFF2-40B4-BE49-F238E27FC236}">
                    <a16:creationId xmlns:a16="http://schemas.microsoft.com/office/drawing/2014/main" id="{4C17FD60-70A7-4174-A4B2-4A98C8947286}"/>
                  </a:ext>
                </a:extLst>
              </p:cNvPr>
              <p:cNvCxnSpPr>
                <a:cxnSpLocks/>
                <a:endCxn id="54" idx="1"/>
              </p:cNvCxnSpPr>
              <p:nvPr/>
            </p:nvCxnSpPr>
            <p:spPr>
              <a:xfrm rot="5400000" flipH="1" flipV="1">
                <a:off x="348459" y="830372"/>
                <a:ext cx="762000" cy="381000"/>
              </a:xfrm>
              <a:prstGeom prst="bentConnector2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BA00D5A6-511C-4485-9088-86B9B3C9674D}"/>
                  </a:ext>
                </a:extLst>
              </p:cNvPr>
              <p:cNvSpPr/>
              <p:nvPr/>
            </p:nvSpPr>
            <p:spPr>
              <a:xfrm>
                <a:off x="5949159" y="-579328"/>
                <a:ext cx="1219200" cy="45720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50" dirty="0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적재 작업지시 생성</a:t>
                </a:r>
              </a:p>
            </p:txBody>
          </p:sp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CE26D815-3302-435B-9BAD-A5F0DCE622A5}"/>
                  </a:ext>
                </a:extLst>
              </p:cNvPr>
              <p:cNvSpPr/>
              <p:nvPr/>
            </p:nvSpPr>
            <p:spPr>
              <a:xfrm>
                <a:off x="7625559" y="-579328"/>
                <a:ext cx="1219200" cy="45720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50" dirty="0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포장 작업지시 생성</a:t>
                </a:r>
              </a:p>
            </p:txBody>
          </p:sp>
          <p:cxnSp>
            <p:nvCxnSpPr>
              <p:cNvPr id="58" name="연결선: 꺾임 57">
                <a:extLst>
                  <a:ext uri="{FF2B5EF4-FFF2-40B4-BE49-F238E27FC236}">
                    <a16:creationId xmlns:a16="http://schemas.microsoft.com/office/drawing/2014/main" id="{75F4D423-3460-4509-9678-45A85B49DB88}"/>
                  </a:ext>
                </a:extLst>
              </p:cNvPr>
              <p:cNvCxnSpPr>
                <a:cxnSpLocks/>
                <a:stCxn id="49" idx="1"/>
                <a:endCxn id="50" idx="1"/>
              </p:cNvCxnSpPr>
              <p:nvPr/>
            </p:nvCxnSpPr>
            <p:spPr>
              <a:xfrm rot="10800000" flipV="1">
                <a:off x="2596359" y="-350728"/>
                <a:ext cx="12700" cy="990599"/>
              </a:xfrm>
              <a:prstGeom prst="bentConnector3">
                <a:avLst>
                  <a:gd name="adj1" fmla="val 1800000"/>
                </a:avLst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연결선: 꺾임 58">
                <a:extLst>
                  <a:ext uri="{FF2B5EF4-FFF2-40B4-BE49-F238E27FC236}">
                    <a16:creationId xmlns:a16="http://schemas.microsoft.com/office/drawing/2014/main" id="{B8438412-C292-482F-A9D6-5AE76F362CDE}"/>
                  </a:ext>
                </a:extLst>
              </p:cNvPr>
              <p:cNvCxnSpPr>
                <a:cxnSpLocks/>
                <a:stCxn id="56" idx="1"/>
                <a:endCxn id="52" idx="1"/>
              </p:cNvCxnSpPr>
              <p:nvPr/>
            </p:nvCxnSpPr>
            <p:spPr>
              <a:xfrm rot="10800000" flipV="1">
                <a:off x="5949159" y="-350728"/>
                <a:ext cx="12700" cy="990600"/>
              </a:xfrm>
              <a:prstGeom prst="bentConnector3">
                <a:avLst>
                  <a:gd name="adj1" fmla="val 1800000"/>
                </a:avLst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연결선: 꺾임 59">
                <a:extLst>
                  <a:ext uri="{FF2B5EF4-FFF2-40B4-BE49-F238E27FC236}">
                    <a16:creationId xmlns:a16="http://schemas.microsoft.com/office/drawing/2014/main" id="{E0A2DD1C-B27E-437A-B4C9-30A8DB9A884C}"/>
                  </a:ext>
                </a:extLst>
              </p:cNvPr>
              <p:cNvCxnSpPr>
                <a:cxnSpLocks/>
                <a:stCxn id="57" idx="1"/>
                <a:endCxn id="53" idx="1"/>
              </p:cNvCxnSpPr>
              <p:nvPr/>
            </p:nvCxnSpPr>
            <p:spPr>
              <a:xfrm rot="10800000" flipV="1">
                <a:off x="7625559" y="-350728"/>
                <a:ext cx="12700" cy="990600"/>
              </a:xfrm>
              <a:prstGeom prst="bentConnector3">
                <a:avLst>
                  <a:gd name="adj1" fmla="val 1800000"/>
                </a:avLst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408FAB5C-3B94-4120-807A-A4A21DABBE7F}"/>
                  </a:ext>
                </a:extLst>
              </p:cNvPr>
              <p:cNvSpPr/>
              <p:nvPr/>
            </p:nvSpPr>
            <p:spPr>
              <a:xfrm>
                <a:off x="538959" y="1097072"/>
                <a:ext cx="590226" cy="27546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none">
                <a:spAutoFit/>
              </a:bodyPr>
              <a:lstStyle>
                <a:defPPr>
                  <a:defRPr lang="en-US"/>
                </a:defPPr>
                <a:lvl1pPr algn="l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1pPr>
                <a:lvl2pPr marL="456524" algn="l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2pPr>
                <a:lvl3pPr marL="913049" algn="l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3pPr>
                <a:lvl4pPr marL="1369572" algn="l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4pPr>
                <a:lvl5pPr marL="1826100" algn="l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5pPr>
                <a:lvl6pPr marL="2282622" algn="l" defTabSz="913049" rtl="0" eaLnBrk="1" latinLnBrk="1" hangingPunct="1"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6pPr>
                <a:lvl7pPr marL="2739147" algn="l" defTabSz="913049" rtl="0" eaLnBrk="1" latinLnBrk="1" hangingPunct="1"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7pPr>
                <a:lvl8pPr marL="3195673" algn="l" defTabSz="913049" rtl="0" eaLnBrk="1" latinLnBrk="1" hangingPunct="1"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8pPr>
                <a:lvl9pPr marL="3652197" algn="l" defTabSz="913049" rtl="0" eaLnBrk="1" latinLnBrk="1" hangingPunct="1"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9pPr>
              </a:lstStyle>
              <a:p>
                <a:pPr lvl="0">
                  <a:lnSpc>
                    <a:spcPct val="150000"/>
                  </a:lnSpc>
                </a:pPr>
                <a:r>
                  <a:rPr lang="en-US" altLang="ko-KR" sz="900" dirty="0"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Manage</a:t>
                </a:r>
              </a:p>
            </p:txBody>
          </p:sp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id="{A71A6CBE-01D3-4449-ABB4-9236FAA8641F}"/>
                  </a:ext>
                </a:extLst>
              </p:cNvPr>
              <p:cNvSpPr/>
              <p:nvPr/>
            </p:nvSpPr>
            <p:spPr>
              <a:xfrm>
                <a:off x="2596358" y="-117743"/>
                <a:ext cx="590226" cy="27546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none">
                <a:spAutoFit/>
              </a:bodyPr>
              <a:lstStyle>
                <a:defPPr>
                  <a:defRPr lang="en-US"/>
                </a:defPPr>
                <a:lvl1pPr algn="l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1pPr>
                <a:lvl2pPr marL="456524" algn="l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2pPr>
                <a:lvl3pPr marL="913049" algn="l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3pPr>
                <a:lvl4pPr marL="1369572" algn="l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4pPr>
                <a:lvl5pPr marL="1826100" algn="l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5pPr>
                <a:lvl6pPr marL="2282622" algn="l" defTabSz="913049" rtl="0" eaLnBrk="1" latinLnBrk="1" hangingPunct="1"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6pPr>
                <a:lvl7pPr marL="2739147" algn="l" defTabSz="913049" rtl="0" eaLnBrk="1" latinLnBrk="1" hangingPunct="1"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7pPr>
                <a:lvl8pPr marL="3195673" algn="l" defTabSz="913049" rtl="0" eaLnBrk="1" latinLnBrk="1" hangingPunct="1"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8pPr>
                <a:lvl9pPr marL="3652197" algn="l" defTabSz="913049" rtl="0" eaLnBrk="1" latinLnBrk="1" hangingPunct="1"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9pPr>
              </a:lstStyle>
              <a:p>
                <a:pPr lvl="0">
                  <a:lnSpc>
                    <a:spcPct val="150000"/>
                  </a:lnSpc>
                </a:pPr>
                <a:r>
                  <a:rPr lang="en-US" altLang="ko-KR" sz="900" dirty="0"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Manage</a:t>
                </a:r>
              </a:p>
            </p:txBody>
          </p:sp>
          <p:sp>
            <p:nvSpPr>
              <p:cNvPr id="63" name="순서도: 대체 처리 62">
                <a:extLst>
                  <a:ext uri="{FF2B5EF4-FFF2-40B4-BE49-F238E27FC236}">
                    <a16:creationId xmlns:a16="http://schemas.microsoft.com/office/drawing/2014/main" id="{26F62666-D899-442D-8BA1-04BBB5B5A9A5}"/>
                  </a:ext>
                </a:extLst>
              </p:cNvPr>
              <p:cNvSpPr/>
              <p:nvPr/>
            </p:nvSpPr>
            <p:spPr>
              <a:xfrm>
                <a:off x="313454" y="1414247"/>
                <a:ext cx="1216105" cy="444825"/>
              </a:xfrm>
              <a:prstGeom prst="flowChartAlternateProcess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생산지시</a:t>
                </a:r>
                <a:endParaRPr lang="en-US" altLang="ko-KR" sz="11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endParaRPr>
              </a:p>
              <a:p>
                <a:pPr algn="ctr"/>
                <a:r>
                  <a:rPr lang="ko-KR" altLang="en-US" sz="1100" dirty="0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생성</a:t>
                </a:r>
                <a:endParaRPr lang="ko-KR" altLang="en-US" sz="1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endParaRPr>
              </a:p>
            </p:txBody>
          </p:sp>
          <p:sp>
            <p:nvSpPr>
              <p:cNvPr id="64" name="순서도: 대체 처리 63">
                <a:extLst>
                  <a:ext uri="{FF2B5EF4-FFF2-40B4-BE49-F238E27FC236}">
                    <a16:creationId xmlns:a16="http://schemas.microsoft.com/office/drawing/2014/main" id="{42C2DFC8-F483-4F9A-AEF9-0383645CA6B3}"/>
                  </a:ext>
                </a:extLst>
              </p:cNvPr>
              <p:cNvSpPr/>
              <p:nvPr/>
            </p:nvSpPr>
            <p:spPr>
              <a:xfrm>
                <a:off x="9101710" y="389669"/>
                <a:ext cx="704564" cy="444825"/>
              </a:xfrm>
              <a:prstGeom prst="flowChartAlternateProcess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입고</a:t>
                </a:r>
                <a:endParaRPr lang="ko-KR" altLang="en-US" sz="1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endParaRPr>
              </a:p>
            </p:txBody>
          </p:sp>
        </p:grpSp>
      </p:grpSp>
      <p:grpSp>
        <p:nvGrpSpPr>
          <p:cNvPr id="65" name="그룹 13">
            <a:extLst>
              <a:ext uri="{FF2B5EF4-FFF2-40B4-BE49-F238E27FC236}">
                <a16:creationId xmlns:a16="http://schemas.microsoft.com/office/drawing/2014/main" id="{5F2B8475-5E54-450F-BC49-DE440BA37775}"/>
              </a:ext>
            </a:extLst>
          </p:cNvPr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66" name="양쪽 모서리가 둥근 사각형 21">
              <a:extLst>
                <a:ext uri="{FF2B5EF4-FFF2-40B4-BE49-F238E27FC236}">
                  <a16:creationId xmlns:a16="http://schemas.microsoft.com/office/drawing/2014/main" id="{D3364661-4113-44D0-B82D-538154CC1E74}"/>
                </a:ext>
              </a:extLst>
            </p:cNvPr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67" name="양쪽 모서리가 둥근 사각형 23">
              <a:extLst>
                <a:ext uri="{FF2B5EF4-FFF2-40B4-BE49-F238E27FC236}">
                  <a16:creationId xmlns:a16="http://schemas.microsoft.com/office/drawing/2014/main" id="{222494E7-6C4C-4216-8A0C-B69B2470269B}"/>
                </a:ext>
              </a:extLst>
            </p:cNvPr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68" name="양쪽 모서리가 둥근 사각형 24">
              <a:extLst>
                <a:ext uri="{FF2B5EF4-FFF2-40B4-BE49-F238E27FC236}">
                  <a16:creationId xmlns:a16="http://schemas.microsoft.com/office/drawing/2014/main" id="{37900081-1849-482B-8A9C-74EED054CB52}"/>
                </a:ext>
              </a:extLst>
            </p:cNvPr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69" name="양쪽 모서리가 둥근 사각형 25">
              <a:extLst>
                <a:ext uri="{FF2B5EF4-FFF2-40B4-BE49-F238E27FC236}">
                  <a16:creationId xmlns:a16="http://schemas.microsoft.com/office/drawing/2014/main" id="{4DB2EBA7-21DA-4EB1-AC2A-F87CE217BE58}"/>
                </a:ext>
              </a:extLst>
            </p:cNvPr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70" name="양쪽 모서리가 둥근 사각형 26">
              <a:extLst>
                <a:ext uri="{FF2B5EF4-FFF2-40B4-BE49-F238E27FC236}">
                  <a16:creationId xmlns:a16="http://schemas.microsoft.com/office/drawing/2014/main" id="{5C6A730D-0555-41EF-9433-26831ADC3749}"/>
                </a:ext>
              </a:extLst>
            </p:cNvPr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71" name="양쪽 모서리가 둥근 사각형 27">
              <a:extLst>
                <a:ext uri="{FF2B5EF4-FFF2-40B4-BE49-F238E27FC236}">
                  <a16:creationId xmlns:a16="http://schemas.microsoft.com/office/drawing/2014/main" id="{3B089AFB-5276-4ED9-AF3D-E0F45D22721B}"/>
                </a:ext>
              </a:extLst>
            </p:cNvPr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72" name="양쪽 모서리가 둥근 사각형 28">
              <a:extLst>
                <a:ext uri="{FF2B5EF4-FFF2-40B4-BE49-F238E27FC236}">
                  <a16:creationId xmlns:a16="http://schemas.microsoft.com/office/drawing/2014/main" id="{0A6F9CFA-DBAC-410D-9313-8FF88A473B0B}"/>
                </a:ext>
              </a:extLst>
            </p:cNvPr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186C5D3B-AE4C-4FC8-9472-5D3819B4B17E}"/>
              </a:ext>
            </a:extLst>
          </p:cNvPr>
          <p:cNvSpPr/>
          <p:nvPr/>
        </p:nvSpPr>
        <p:spPr>
          <a:xfrm>
            <a:off x="1630710" y="2126881"/>
            <a:ext cx="1440911" cy="457200"/>
          </a:xfrm>
          <a:prstGeom prst="rect">
            <a:avLst/>
          </a:prstGeom>
          <a:solidFill>
            <a:schemeClr val="bg1"/>
          </a:solidFill>
          <a:ln w="12700">
            <a:solidFill>
              <a:srgbClr val="2C47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2C479E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POP</a:t>
            </a:r>
            <a:endParaRPr lang="ko-KR" altLang="en-US" sz="2000" b="1" dirty="0">
              <a:solidFill>
                <a:srgbClr val="2C479E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4884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13316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분석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/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설계 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화면기획서</a:t>
            </a:r>
            <a:endParaRPr kumimoji="0" lang="ar-SA" altLang="ko-KR" sz="2400">
              <a:solidFill>
                <a:schemeClr val="tx2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grpSp>
        <p:nvGrpSpPr>
          <p:cNvPr id="13318" name="그룹 1"/>
          <p:cNvGrpSpPr>
            <a:grpSpLocks/>
          </p:cNvGrpSpPr>
          <p:nvPr/>
        </p:nvGrpSpPr>
        <p:grpSpPr bwMode="auto">
          <a:xfrm>
            <a:off x="782638" y="2320925"/>
            <a:ext cx="10785176" cy="4164013"/>
            <a:chOff x="782518" y="2321359"/>
            <a:chExt cx="10785651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47" y="6165379"/>
              <a:ext cx="2268638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 err="1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화면기획서</a:t>
              </a:r>
              <a:endParaRPr kumimoji="0" lang="ko-KR" altLang="en-US" sz="1600" dirty="0">
                <a:solidFill>
                  <a:schemeClr val="bg1"/>
                </a:solidFill>
                <a:latin typeface="나눔스퀘어OTF ExtraBold" pitchFamily="34" charset="-127"/>
                <a:ea typeface="나눔스퀘어OTF ExtraBold" pitchFamily="34" charset="-127"/>
              </a:endParaRPr>
            </a:p>
          </p:txBody>
        </p:sp>
        <p:sp>
          <p:nvSpPr>
            <p:cNvPr id="54" name="직사각형 10"/>
            <p:cNvSpPr>
              <a:spLocks noChangeArrowheads="1"/>
            </p:cNvSpPr>
            <p:nvPr/>
          </p:nvSpPr>
          <p:spPr bwMode="auto">
            <a:xfrm>
              <a:off x="6529521" y="2478485"/>
              <a:ext cx="5038648" cy="1323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285750" indent="-28575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just" eaLnBrk="1" latinLnBrk="1" hangingPunct="1">
                <a:buFontTx/>
                <a:buChar char="-"/>
                <a:defRPr/>
              </a:pP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사용 툴 </a:t>
              </a:r>
              <a:r>
                <a:rPr kumimoji="0" lang="en-US" altLang="ko-KR" sz="20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: </a:t>
              </a:r>
              <a:r>
                <a:rPr kumimoji="0" lang="en-US" altLang="ko-KR" sz="2000" b="1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Visual Studio 2019 </a:t>
              </a:r>
              <a:r>
                <a:rPr kumimoji="0" lang="en-US" altLang="ko-KR" sz="2000" b="1" dirty="0" err="1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WinForm</a:t>
              </a:r>
              <a:endParaRPr kumimoji="0" lang="en-US" altLang="ko-KR" sz="2000" b="1" dirty="0">
                <a:solidFill>
                  <a:schemeClr val="tx2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just" eaLnBrk="1" latinLnBrk="1" hangingPunct="1">
                <a:buFontTx/>
                <a:buChar char="-"/>
                <a:defRPr/>
              </a:pPr>
              <a:endParaRPr kumimoji="0" lang="en-US" altLang="ko-KR" sz="2000" dirty="0">
                <a:solidFill>
                  <a:schemeClr val="tx2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just" eaLnBrk="1" latinLnBrk="1" hangingPunct="1">
                <a:buFontTx/>
                <a:buChar char="-"/>
                <a:defRPr/>
              </a:pPr>
              <a:r>
                <a:rPr kumimoji="0" lang="ko-KR" altLang="en-US" sz="2000" b="1" dirty="0" err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비쥬얼</a:t>
              </a: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스튜디오의 </a:t>
              </a:r>
              <a:r>
                <a:rPr kumimoji="0" lang="en-US" altLang="ko-KR" sz="2000" b="1" dirty="0" err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winform</a:t>
              </a:r>
              <a:r>
                <a:rPr kumimoji="0" lang="en-US" altLang="ko-KR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</a:t>
              </a: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프로젝트 파일을 이용해 디자인함</a:t>
              </a:r>
              <a:endParaRPr kumimoji="0" lang="en-US" altLang="ko-KR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pic>
          <p:nvPicPr>
            <p:cNvPr id="13324" name="그림 65"/>
            <p:cNvPicPr preferRelativeResize="0"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9222" y="2344683"/>
              <a:ext cx="5400000" cy="360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D68A0C09-AA5F-4F80-8395-3A9CD5E0A24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2" t="-308" r="25914" b="15827"/>
          <a:stretch/>
        </p:blipFill>
        <p:spPr>
          <a:xfrm>
            <a:off x="782639" y="2310160"/>
            <a:ext cx="5746750" cy="3759161"/>
          </a:xfrm>
          <a:prstGeom prst="rect">
            <a:avLst/>
          </a:prstGeom>
        </p:spPr>
      </p:pic>
      <p:grpSp>
        <p:nvGrpSpPr>
          <p:cNvPr id="19" name="그룹 13">
            <a:extLst>
              <a:ext uri="{FF2B5EF4-FFF2-40B4-BE49-F238E27FC236}">
                <a16:creationId xmlns:a16="http://schemas.microsoft.com/office/drawing/2014/main" id="{1E40D3B8-7180-4257-BD2D-0D20F4BFBD12}"/>
              </a:ext>
            </a:extLst>
          </p:cNvPr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0" name="양쪽 모서리가 둥근 사각형 21">
              <a:extLst>
                <a:ext uri="{FF2B5EF4-FFF2-40B4-BE49-F238E27FC236}">
                  <a16:creationId xmlns:a16="http://schemas.microsoft.com/office/drawing/2014/main" id="{103CB1CE-6274-480E-A36C-54D90AA94B37}"/>
                </a:ext>
              </a:extLst>
            </p:cNvPr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1" name="양쪽 모서리가 둥근 사각형 23">
              <a:extLst>
                <a:ext uri="{FF2B5EF4-FFF2-40B4-BE49-F238E27FC236}">
                  <a16:creationId xmlns:a16="http://schemas.microsoft.com/office/drawing/2014/main" id="{DE4D3FD3-44F3-4232-9115-C58F60924DFB}"/>
                </a:ext>
              </a:extLst>
            </p:cNvPr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3" name="양쪽 모서리가 둥근 사각형 24">
              <a:extLst>
                <a:ext uri="{FF2B5EF4-FFF2-40B4-BE49-F238E27FC236}">
                  <a16:creationId xmlns:a16="http://schemas.microsoft.com/office/drawing/2014/main" id="{66031970-1A05-45BF-9782-D7C938A10752}"/>
                </a:ext>
              </a:extLst>
            </p:cNvPr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30" name="양쪽 모서리가 둥근 사각형 25">
              <a:extLst>
                <a:ext uri="{FF2B5EF4-FFF2-40B4-BE49-F238E27FC236}">
                  <a16:creationId xmlns:a16="http://schemas.microsoft.com/office/drawing/2014/main" id="{65F7280C-C195-4EAE-BB6A-FB5998F0A1D6}"/>
                </a:ext>
              </a:extLst>
            </p:cNvPr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31" name="양쪽 모서리가 둥근 사각형 26">
              <a:extLst>
                <a:ext uri="{FF2B5EF4-FFF2-40B4-BE49-F238E27FC236}">
                  <a16:creationId xmlns:a16="http://schemas.microsoft.com/office/drawing/2014/main" id="{2E212286-39A4-4B42-A8C7-A29CDEB5415A}"/>
                </a:ext>
              </a:extLst>
            </p:cNvPr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32" name="양쪽 모서리가 둥근 사각형 27">
              <a:extLst>
                <a:ext uri="{FF2B5EF4-FFF2-40B4-BE49-F238E27FC236}">
                  <a16:creationId xmlns:a16="http://schemas.microsoft.com/office/drawing/2014/main" id="{22E489BE-8D38-403B-A561-C9831D9EA09E}"/>
                </a:ext>
              </a:extLst>
            </p:cNvPr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33" name="양쪽 모서리가 둥근 사각형 28">
              <a:extLst>
                <a:ext uri="{FF2B5EF4-FFF2-40B4-BE49-F238E27FC236}">
                  <a16:creationId xmlns:a16="http://schemas.microsoft.com/office/drawing/2014/main" id="{C9198822-B7AC-4237-8940-F210981C90C3}"/>
                </a:ext>
              </a:extLst>
            </p:cNvPr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15364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분석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/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설계 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기능정의서</a:t>
            </a:r>
            <a:endParaRPr kumimoji="0" lang="ar-SA" altLang="ko-KR" sz="2400">
              <a:solidFill>
                <a:schemeClr val="tx2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grpSp>
        <p:nvGrpSpPr>
          <p:cNvPr id="15365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15366" name="그룹 1"/>
          <p:cNvGrpSpPr>
            <a:grpSpLocks/>
          </p:cNvGrpSpPr>
          <p:nvPr/>
        </p:nvGrpSpPr>
        <p:grpSpPr bwMode="auto">
          <a:xfrm>
            <a:off x="782638" y="2320925"/>
            <a:ext cx="10641012" cy="4164013"/>
            <a:chOff x="782518" y="2321359"/>
            <a:chExt cx="10641280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19" y="6165379"/>
              <a:ext cx="2268595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메타데이터 정의서</a:t>
              </a:r>
            </a:p>
          </p:txBody>
        </p:sp>
        <p:sp>
          <p:nvSpPr>
            <p:cNvPr id="15372" name="직사각형 10"/>
            <p:cNvSpPr>
              <a:spLocks noChangeArrowheads="1"/>
            </p:cNvSpPr>
            <p:nvPr/>
          </p:nvSpPr>
          <p:spPr bwMode="auto">
            <a:xfrm>
              <a:off x="6529732" y="2477814"/>
              <a:ext cx="4894066" cy="16312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화면기획서 기반으로 나온 페이지별 역할 정의</a:t>
              </a:r>
            </a:p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endParaRPr kumimoji="0" lang="ko-KR" altLang="en-US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각화면에 필요한 버튼필드나 입력필드 등 기능 정의</a:t>
              </a:r>
            </a:p>
          </p:txBody>
        </p:sp>
      </p:grp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BC5B2405-E38D-441D-8B46-2EED938D00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44"/>
          <a:stretch/>
        </p:blipFill>
        <p:spPr>
          <a:xfrm>
            <a:off x="2638822" y="2335880"/>
            <a:ext cx="1583928" cy="354418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47254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19460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분석</a:t>
            </a:r>
            <a:r>
              <a:rPr kumimoji="0" lang="en-US" altLang="ko-KR" sz="24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/</a:t>
            </a:r>
            <a:r>
              <a:rPr kumimoji="0" lang="ko-KR" altLang="en-US" sz="24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설계 </a:t>
            </a:r>
            <a:r>
              <a:rPr kumimoji="0" lang="en-US" altLang="ko-KR" sz="24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kumimoji="0" lang="ko-KR" altLang="en-US" sz="24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테이블정의서</a:t>
            </a:r>
            <a:endParaRPr kumimoji="0" lang="en-US" altLang="ko-KR" sz="2400" dirty="0">
              <a:solidFill>
                <a:schemeClr val="tx2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grpSp>
        <p:nvGrpSpPr>
          <p:cNvPr id="19461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19462" name="그룹 1"/>
          <p:cNvGrpSpPr>
            <a:grpSpLocks/>
          </p:cNvGrpSpPr>
          <p:nvPr/>
        </p:nvGrpSpPr>
        <p:grpSpPr bwMode="auto">
          <a:xfrm>
            <a:off x="782638" y="2320925"/>
            <a:ext cx="11072812" cy="4164013"/>
            <a:chOff x="782518" y="2321359"/>
            <a:chExt cx="11073328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51" y="6165379"/>
              <a:ext cx="2268644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테이블 정의서</a:t>
              </a:r>
            </a:p>
          </p:txBody>
        </p:sp>
        <p:sp>
          <p:nvSpPr>
            <p:cNvPr id="19468" name="직사각형 10"/>
            <p:cNvSpPr>
              <a:spLocks noChangeArrowheads="1"/>
            </p:cNvSpPr>
            <p:nvPr/>
          </p:nvSpPr>
          <p:spPr bwMode="auto">
            <a:xfrm>
              <a:off x="6529732" y="2477814"/>
              <a:ext cx="5326114" cy="10154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테이블 정의서</a:t>
              </a:r>
              <a:endParaRPr kumimoji="0" lang="en-US" altLang="ko-KR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marL="0" indent="0" eaLnBrk="1" hangingPunct="1">
                <a:spcBef>
                  <a:spcPct val="0"/>
                </a:spcBef>
                <a:buNone/>
              </a:pPr>
              <a:endParaRPr kumimoji="0" lang="en-US" altLang="ko-KR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테이블에 대한 정보를 </a:t>
              </a:r>
              <a:r>
                <a:rPr kumimoji="0" lang="en-US" altLang="ko-KR" sz="20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excel</a:t>
              </a:r>
              <a:r>
                <a:rPr kumimoji="0" lang="ko-KR" altLang="en-US" sz="20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파일로 저장함</a:t>
              </a:r>
            </a:p>
          </p:txBody>
        </p:sp>
      </p:grpSp>
      <p:pic>
        <p:nvPicPr>
          <p:cNvPr id="21" name="그림 20" descr="스크린샷이(가) 표시된 사진&#10;&#10;자동 생성된 설명">
            <a:extLst>
              <a:ext uri="{FF2B5EF4-FFF2-40B4-BE49-F238E27FC236}">
                <a16:creationId xmlns:a16="http://schemas.microsoft.com/office/drawing/2014/main" id="{8685322E-56D8-435F-BF47-0CE536A180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8" t="22017" r="25235" b="42650"/>
          <a:stretch/>
        </p:blipFill>
        <p:spPr>
          <a:xfrm>
            <a:off x="776508" y="2895049"/>
            <a:ext cx="5514508" cy="197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382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21508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분석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/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설계 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논리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/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물리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ERD 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설계</a:t>
            </a:r>
          </a:p>
        </p:txBody>
      </p:sp>
      <p:grpSp>
        <p:nvGrpSpPr>
          <p:cNvPr id="21509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21510" name="그룹 1"/>
          <p:cNvGrpSpPr>
            <a:grpSpLocks/>
          </p:cNvGrpSpPr>
          <p:nvPr/>
        </p:nvGrpSpPr>
        <p:grpSpPr bwMode="auto">
          <a:xfrm>
            <a:off x="782638" y="2320925"/>
            <a:ext cx="11072812" cy="4164013"/>
            <a:chOff x="782518" y="2321359"/>
            <a:chExt cx="11073328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51" y="6165379"/>
              <a:ext cx="2268644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논리 </a:t>
              </a:r>
              <a:r>
                <a:rPr kumimoji="0" lang="en-US" altLang="ko-KR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ERD </a:t>
              </a: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화면</a:t>
              </a:r>
            </a:p>
          </p:txBody>
        </p:sp>
        <p:sp>
          <p:nvSpPr>
            <p:cNvPr id="21516" name="직사각형 10"/>
            <p:cNvSpPr>
              <a:spLocks noChangeArrowheads="1"/>
            </p:cNvSpPr>
            <p:nvPr/>
          </p:nvSpPr>
          <p:spPr bwMode="auto">
            <a:xfrm>
              <a:off x="6529732" y="2477814"/>
              <a:ext cx="5326114" cy="7077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테이블정의서</a:t>
              </a:r>
              <a:r>
                <a:rPr kumimoji="0" lang="en-US" altLang="ko-KR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메타데이터를 기반으로 </a:t>
              </a:r>
              <a:br>
                <a:rPr kumimoji="0" lang="en-US" altLang="ko-KR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</a:br>
              <a:r>
                <a:rPr kumimoji="0" lang="en-US" altLang="ko-KR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ERD</a:t>
              </a:r>
              <a:r>
                <a:rPr kumimoji="0" lang="ko-KR" altLang="en-US" sz="2000" b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를 생성함</a:t>
              </a:r>
              <a:endParaRPr kumimoji="0" lang="en-US" altLang="ko-KR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  <p:pic>
        <p:nvPicPr>
          <p:cNvPr id="5" name="그림 4" descr="스크린샷, 테이블, 주방, 컴퓨터이(가) 표시된 사진&#10;&#10;자동 생성된 설명">
            <a:extLst>
              <a:ext uri="{FF2B5EF4-FFF2-40B4-BE49-F238E27FC236}">
                <a16:creationId xmlns:a16="http://schemas.microsoft.com/office/drawing/2014/main" id="{FBD6E5C9-FA68-4FB0-9AC0-17563C4CAC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245" y="2320925"/>
            <a:ext cx="5504771" cy="372279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23556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디자인</a:t>
            </a:r>
          </a:p>
        </p:txBody>
      </p:sp>
      <p:grpSp>
        <p:nvGrpSpPr>
          <p:cNvPr id="23557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23558" name="그룹 1"/>
          <p:cNvGrpSpPr>
            <a:grpSpLocks/>
          </p:cNvGrpSpPr>
          <p:nvPr/>
        </p:nvGrpSpPr>
        <p:grpSpPr bwMode="auto">
          <a:xfrm>
            <a:off x="782638" y="2320925"/>
            <a:ext cx="11072812" cy="4164013"/>
            <a:chOff x="782518" y="2321359"/>
            <a:chExt cx="11073328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51" y="6165379"/>
              <a:ext cx="2268644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메인 </a:t>
              </a:r>
              <a:r>
                <a:rPr kumimoji="0" lang="en-US" altLang="ko-KR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- </a:t>
              </a: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실적관리</a:t>
              </a:r>
            </a:p>
          </p:txBody>
        </p:sp>
        <p:sp>
          <p:nvSpPr>
            <p:cNvPr id="23564" name="직사각형 10"/>
            <p:cNvSpPr>
              <a:spLocks noChangeArrowheads="1"/>
            </p:cNvSpPr>
            <p:nvPr/>
          </p:nvSpPr>
          <p:spPr bwMode="auto">
            <a:xfrm>
              <a:off x="6529732" y="2477814"/>
              <a:ext cx="5326114" cy="4000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en-US" altLang="ko-KR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MANAGE SYSTEM</a:t>
              </a: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의 </a:t>
              </a:r>
              <a:r>
                <a:rPr kumimoji="0" lang="ko-KR" altLang="en-US" sz="2000" b="1" dirty="0" err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메인화면입니다</a:t>
              </a:r>
              <a:r>
                <a:rPr kumimoji="0" lang="en-US" altLang="ko-KR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.</a:t>
              </a:r>
              <a:endParaRPr kumimoji="0" lang="ko-KR" altLang="en-US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  <p:pic>
        <p:nvPicPr>
          <p:cNvPr id="23559" name="그림 18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472"/>
          <a:stretch>
            <a:fillRect/>
          </a:stretch>
        </p:blipFill>
        <p:spPr bwMode="auto">
          <a:xfrm>
            <a:off x="836613" y="2373313"/>
            <a:ext cx="5400675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C1554F7-98FF-495F-8B1D-3BA40A7AB9A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36613" y="2377472"/>
            <a:ext cx="5400675" cy="359629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23556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디자인</a:t>
            </a:r>
          </a:p>
        </p:txBody>
      </p:sp>
      <p:grpSp>
        <p:nvGrpSpPr>
          <p:cNvPr id="23557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23558" name="그룹 1"/>
          <p:cNvGrpSpPr>
            <a:grpSpLocks/>
          </p:cNvGrpSpPr>
          <p:nvPr/>
        </p:nvGrpSpPr>
        <p:grpSpPr bwMode="auto">
          <a:xfrm>
            <a:off x="782638" y="2320925"/>
            <a:ext cx="11072812" cy="4164013"/>
            <a:chOff x="782518" y="2321359"/>
            <a:chExt cx="11073328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51" y="6165379"/>
              <a:ext cx="2268644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메인 </a:t>
              </a:r>
              <a:r>
                <a:rPr kumimoji="0" lang="en-US" altLang="ko-KR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- </a:t>
              </a: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실적관리</a:t>
              </a:r>
            </a:p>
          </p:txBody>
        </p:sp>
        <p:sp>
          <p:nvSpPr>
            <p:cNvPr id="23564" name="직사각형 10"/>
            <p:cNvSpPr>
              <a:spLocks noChangeArrowheads="1"/>
            </p:cNvSpPr>
            <p:nvPr/>
          </p:nvSpPr>
          <p:spPr bwMode="auto">
            <a:xfrm>
              <a:off x="6529732" y="2477814"/>
              <a:ext cx="5326114" cy="4000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en-US" altLang="ko-KR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POP</a:t>
              </a: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의 </a:t>
              </a:r>
              <a:r>
                <a:rPr kumimoji="0" lang="ko-KR" altLang="en-US" sz="2000" b="1" dirty="0" err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메인화면입니다</a:t>
              </a:r>
              <a:r>
                <a:rPr kumimoji="0" lang="en-US" altLang="ko-KR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.</a:t>
              </a:r>
              <a:endParaRPr kumimoji="0" lang="ko-KR" altLang="en-US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  <p:pic>
        <p:nvPicPr>
          <p:cNvPr id="19" name="그림 18" descr="스크린샷이(가) 표시된 사진&#10;&#10;자동 생성된 설명">
            <a:extLst>
              <a:ext uri="{FF2B5EF4-FFF2-40B4-BE49-F238E27FC236}">
                <a16:creationId xmlns:a16="http://schemas.microsoft.com/office/drawing/2014/main" id="{80DA27C8-51E1-4C6A-993A-75473C69AE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638" y="2755899"/>
            <a:ext cx="5508378" cy="2783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7496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23556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디자인</a:t>
            </a:r>
          </a:p>
        </p:txBody>
      </p:sp>
      <p:grpSp>
        <p:nvGrpSpPr>
          <p:cNvPr id="23557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23558" name="그룹 1"/>
          <p:cNvGrpSpPr>
            <a:grpSpLocks/>
          </p:cNvGrpSpPr>
          <p:nvPr/>
        </p:nvGrpSpPr>
        <p:grpSpPr bwMode="auto">
          <a:xfrm>
            <a:off x="782638" y="2320925"/>
            <a:ext cx="11072812" cy="4164013"/>
            <a:chOff x="782518" y="2321359"/>
            <a:chExt cx="11073328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51" y="6165379"/>
              <a:ext cx="2268644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메인 </a:t>
              </a:r>
              <a:r>
                <a:rPr kumimoji="0" lang="en-US" altLang="ko-KR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- </a:t>
              </a: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실적관리</a:t>
              </a:r>
            </a:p>
          </p:txBody>
        </p:sp>
        <p:sp>
          <p:nvSpPr>
            <p:cNvPr id="23564" name="직사각형 10"/>
            <p:cNvSpPr>
              <a:spLocks noChangeArrowheads="1"/>
            </p:cNvSpPr>
            <p:nvPr/>
          </p:nvSpPr>
          <p:spPr bwMode="auto">
            <a:xfrm>
              <a:off x="6529732" y="2477814"/>
              <a:ext cx="5326114" cy="4000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웹의 </a:t>
              </a:r>
              <a:r>
                <a:rPr kumimoji="0" lang="ko-KR" altLang="en-US" sz="2000" b="1" dirty="0" err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메인화면입니다</a:t>
              </a:r>
              <a:r>
                <a:rPr kumimoji="0" lang="en-US" altLang="ko-KR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.</a:t>
              </a:r>
              <a:endParaRPr kumimoji="0" lang="ko-KR" altLang="en-US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  <p:pic>
        <p:nvPicPr>
          <p:cNvPr id="19" name="그림 18" descr="스크린샷이(가) 표시된 사진&#10;&#10;자동 생성된 설명">
            <a:extLst>
              <a:ext uri="{FF2B5EF4-FFF2-40B4-BE49-F238E27FC236}">
                <a16:creationId xmlns:a16="http://schemas.microsoft.com/office/drawing/2014/main" id="{80DA27C8-51E1-4C6A-993A-75473C69AE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638" y="2755899"/>
            <a:ext cx="5508378" cy="2783099"/>
          </a:xfrm>
          <a:prstGeom prst="rect">
            <a:avLst/>
          </a:prstGeom>
        </p:spPr>
      </p:pic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A2546C80-5CE5-4436-BA35-6799790DA2F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8" r="3555"/>
          <a:stretch/>
        </p:blipFill>
        <p:spPr>
          <a:xfrm>
            <a:off x="782638" y="2704940"/>
            <a:ext cx="5508377" cy="286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8865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27652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테스트 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테스트 케이스</a:t>
            </a:r>
          </a:p>
        </p:txBody>
      </p:sp>
      <p:grpSp>
        <p:nvGrpSpPr>
          <p:cNvPr id="27653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27654" name="그룹 1"/>
          <p:cNvGrpSpPr>
            <a:grpSpLocks/>
          </p:cNvGrpSpPr>
          <p:nvPr/>
        </p:nvGrpSpPr>
        <p:grpSpPr bwMode="auto">
          <a:xfrm>
            <a:off x="782638" y="2320925"/>
            <a:ext cx="11072812" cy="4164013"/>
            <a:chOff x="782518" y="2321359"/>
            <a:chExt cx="11073328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51" y="6165379"/>
              <a:ext cx="2268644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테스트 케이스</a:t>
              </a:r>
            </a:p>
          </p:txBody>
        </p:sp>
        <p:sp>
          <p:nvSpPr>
            <p:cNvPr id="27660" name="직사각형 10"/>
            <p:cNvSpPr>
              <a:spLocks noChangeArrowheads="1"/>
            </p:cNvSpPr>
            <p:nvPr/>
          </p:nvSpPr>
          <p:spPr bwMode="auto">
            <a:xfrm>
              <a:off x="6529732" y="2477814"/>
              <a:ext cx="5326114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팀원 간 케이스별로 테스트 수행 후 오류발생 조치</a:t>
              </a:r>
            </a:p>
          </p:txBody>
        </p:sp>
      </p:grpSp>
      <p:pic>
        <p:nvPicPr>
          <p:cNvPr id="27655" name="그림 18"/>
          <p:cNvPicPr preferRelativeResize="0"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613" y="2349500"/>
            <a:ext cx="5400675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 descr="컴퓨터, 테이블, 하얀색이(가) 표시된 사진&#10;&#10;자동 생성된 설명">
            <a:extLst>
              <a:ext uri="{FF2B5EF4-FFF2-40B4-BE49-F238E27FC236}">
                <a16:creationId xmlns:a16="http://schemas.microsoft.com/office/drawing/2014/main" id="{DF4CAB2E-E4A7-4C0D-B0C9-F95F3015C49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613" y="2347795"/>
            <a:ext cx="5400675" cy="360045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1878013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구현화면</a:t>
            </a:r>
          </a:p>
        </p:txBody>
      </p:sp>
      <p:grpSp>
        <p:nvGrpSpPr>
          <p:cNvPr id="29700" name="그룹 18"/>
          <p:cNvGrpSpPr>
            <a:grpSpLocks/>
          </p:cNvGrpSpPr>
          <p:nvPr/>
        </p:nvGrpSpPr>
        <p:grpSpPr bwMode="auto">
          <a:xfrm>
            <a:off x="842963" y="2057400"/>
            <a:ext cx="5178425" cy="3454400"/>
            <a:chOff x="5869025" y="2638922"/>
            <a:chExt cx="5178972" cy="3454374"/>
          </a:xfrm>
        </p:grpSpPr>
        <p:pic>
          <p:nvPicPr>
            <p:cNvPr id="29717" name="그림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69025" y="2638922"/>
              <a:ext cx="5178972" cy="34543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9" name="직사각형 28"/>
            <p:cNvSpPr/>
            <p:nvPr/>
          </p:nvSpPr>
          <p:spPr>
            <a:xfrm>
              <a:off x="8080646" y="4181960"/>
              <a:ext cx="755730" cy="3682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pc="-15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이미지</a:t>
              </a:r>
              <a:endParaRPr kumimoji="0" lang="ko-KR" altLang="en-US" dirty="0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</p:grpSp>
      <p:sp>
        <p:nvSpPr>
          <p:cNvPr id="30" name="직사각형 29"/>
          <p:cNvSpPr/>
          <p:nvPr/>
        </p:nvSpPr>
        <p:spPr>
          <a:xfrm>
            <a:off x="655638" y="5805488"/>
            <a:ext cx="931862" cy="863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655638" y="6069013"/>
            <a:ext cx="931862" cy="33813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spc="-150" dirty="0">
                <a:solidFill>
                  <a:schemeClr val="bg1"/>
                </a:solidFill>
                <a:latin typeface="나눔스퀘어OTF Bold" pitchFamily="34" charset="-127"/>
                <a:ea typeface="나눔스퀘어OTF Bold" pitchFamily="34" charset="-127"/>
              </a:rPr>
              <a:t>CHECK</a:t>
            </a:r>
            <a:endParaRPr kumimoji="0" lang="ko-KR" altLang="en-US" sz="1600" spc="-150" dirty="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32" name="Text Placeholder 2"/>
          <p:cNvSpPr txBox="1">
            <a:spLocks/>
          </p:cNvSpPr>
          <p:nvPr/>
        </p:nvSpPr>
        <p:spPr>
          <a:xfrm>
            <a:off x="1676400" y="6015038"/>
            <a:ext cx="4591050" cy="51593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사용자별 메뉴 설정을 할 수 있다</a:t>
            </a:r>
            <a:r>
              <a:rPr kumimoji="0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.</a:t>
            </a:r>
          </a:p>
        </p:txBody>
      </p:sp>
      <p:grpSp>
        <p:nvGrpSpPr>
          <p:cNvPr id="29704" name="그룹 13"/>
          <p:cNvGrpSpPr>
            <a:grpSpLocks/>
          </p:cNvGrpSpPr>
          <p:nvPr/>
        </p:nvGrpSpPr>
        <p:grpSpPr bwMode="auto">
          <a:xfrm rot="5400000">
            <a:off x="8022431" y="-3539331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3" name="양쪽 모서리가 둥근 사각형 22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구현화면</a:t>
              </a:r>
              <a:endParaRPr kumimoji="0" lang="ko-KR" altLang="en-US" sz="1500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sp>
          <p:nvSpPr>
            <p:cNvPr id="33" name="양쪽 모서리가 둥근 사각형 32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pic>
        <p:nvPicPr>
          <p:cNvPr id="29705" name="그림 33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638" y="2009775"/>
            <a:ext cx="5400675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" name="직사각형 35"/>
          <p:cNvSpPr/>
          <p:nvPr/>
        </p:nvSpPr>
        <p:spPr>
          <a:xfrm>
            <a:off x="6172200" y="5805488"/>
            <a:ext cx="931863" cy="863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37" name="직사각형 36"/>
          <p:cNvSpPr/>
          <p:nvPr/>
        </p:nvSpPr>
        <p:spPr>
          <a:xfrm>
            <a:off x="6172200" y="6069013"/>
            <a:ext cx="931863" cy="33813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spc="-150" dirty="0">
                <a:solidFill>
                  <a:schemeClr val="bg1"/>
                </a:solidFill>
                <a:latin typeface="나눔스퀘어OTF Bold" pitchFamily="34" charset="-127"/>
                <a:ea typeface="나눔스퀘어OTF Bold" pitchFamily="34" charset="-127"/>
              </a:rPr>
              <a:t>CHECK</a:t>
            </a:r>
            <a:endParaRPr kumimoji="0" lang="ko-KR" altLang="en-US" sz="1600" spc="-150" dirty="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38" name="Text Placeholder 2"/>
          <p:cNvSpPr txBox="1">
            <a:spLocks/>
          </p:cNvSpPr>
          <p:nvPr/>
        </p:nvSpPr>
        <p:spPr>
          <a:xfrm>
            <a:off x="7194550" y="6015038"/>
            <a:ext cx="4589463" cy="51593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작업을 할 수 있다</a:t>
            </a:r>
            <a:r>
              <a:rPr kumimoji="0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.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A1FD3D87-AE80-4E00-907A-CAF52E59746C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55638" y="2006863"/>
            <a:ext cx="5399087" cy="3600451"/>
          </a:xfrm>
          <a:prstGeom prst="rect">
            <a:avLst/>
          </a:prstGeom>
        </p:spPr>
      </p:pic>
      <p:pic>
        <p:nvPicPr>
          <p:cNvPr id="34" name="그림 33" descr="스크린샷이(가) 표시된 사진&#10;&#10;자동 생성된 설명">
            <a:extLst>
              <a:ext uri="{FF2B5EF4-FFF2-40B4-BE49-F238E27FC236}">
                <a16:creationId xmlns:a16="http://schemas.microsoft.com/office/drawing/2014/main" id="{67303EDC-03F2-4DAC-8B09-75D9C23B8ED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438" y="2367331"/>
            <a:ext cx="5399087" cy="27278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125" y="0"/>
            <a:ext cx="1106328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직사각형 3"/>
          <p:cNvSpPr/>
          <p:nvPr/>
        </p:nvSpPr>
        <p:spPr bwMode="auto">
          <a:xfrm>
            <a:off x="0" y="0"/>
            <a:ext cx="12190413" cy="6884988"/>
          </a:xfrm>
          <a:prstGeom prst="rect">
            <a:avLst/>
          </a:prstGeom>
          <a:gradFill>
            <a:gsLst>
              <a:gs pos="47000">
                <a:schemeClr val="bg1">
                  <a:lumMod val="50000"/>
                </a:schemeClr>
              </a:gs>
              <a:gs pos="0">
                <a:schemeClr val="tx1">
                  <a:lumMod val="85000"/>
                  <a:lumOff val="15000"/>
                </a:schemeClr>
              </a:gs>
              <a:gs pos="100000">
                <a:schemeClr val="bg1">
                  <a:lumMod val="85000"/>
                  <a:alpha val="6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5" name="TextBox 4"/>
          <p:cNvSpPr txBox="1"/>
          <p:nvPr/>
        </p:nvSpPr>
        <p:spPr bwMode="auto">
          <a:xfrm>
            <a:off x="611188" y="476250"/>
            <a:ext cx="1878012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bg1"/>
                </a:solidFill>
                <a:latin typeface="여기어때 잘난체 OTF" pitchFamily="34" charset="-127"/>
                <a:ea typeface="여기어때 잘난체 OTF" pitchFamily="34" charset="-127"/>
              </a:rPr>
              <a:t>목차안내</a:t>
            </a:r>
          </a:p>
        </p:txBody>
      </p:sp>
      <p:cxnSp>
        <p:nvCxnSpPr>
          <p:cNvPr id="42" name="Straight Connector 8"/>
          <p:cNvCxnSpPr/>
          <p:nvPr/>
        </p:nvCxnSpPr>
        <p:spPr>
          <a:xfrm>
            <a:off x="622300" y="1628775"/>
            <a:ext cx="10945813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6"/>
          <p:cNvCxnSpPr/>
          <p:nvPr/>
        </p:nvCxnSpPr>
        <p:spPr>
          <a:xfrm>
            <a:off x="1820863" y="3155950"/>
            <a:ext cx="411638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8"/>
          <p:cNvSpPr/>
          <p:nvPr/>
        </p:nvSpPr>
        <p:spPr>
          <a:xfrm>
            <a:off x="1652588" y="2613025"/>
            <a:ext cx="539750" cy="39528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ar-SA" sz="280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5128" name="TextBox 4"/>
          <p:cNvSpPr txBox="1">
            <a:spLocks noChangeArrowheads="1"/>
          </p:cNvSpPr>
          <p:nvPr/>
        </p:nvSpPr>
        <p:spPr bwMode="auto">
          <a:xfrm>
            <a:off x="1668463" y="2655888"/>
            <a:ext cx="5032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ko-KR" sz="20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1</a:t>
            </a:r>
            <a:endParaRPr kumimoji="0" lang="ar-SA" altLang="ko-KR" sz="20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129" name="TextBox 47"/>
          <p:cNvSpPr txBox="1">
            <a:spLocks noChangeArrowheads="1"/>
          </p:cNvSpPr>
          <p:nvPr/>
        </p:nvSpPr>
        <p:spPr bwMode="auto">
          <a:xfrm>
            <a:off x="2422525" y="2817813"/>
            <a:ext cx="3430588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프로젝트 개요</a:t>
            </a:r>
            <a:endParaRPr kumimoji="0" lang="en-US" altLang="ko-KR" sz="25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나눔고딕" panose="020D0604000000000000" pitchFamily="50" charset="-127"/>
            </a:endParaRPr>
          </a:p>
        </p:txBody>
      </p:sp>
      <p:sp>
        <p:nvSpPr>
          <p:cNvPr id="5130" name="TextBox 48"/>
          <p:cNvSpPr txBox="1">
            <a:spLocks noChangeArrowheads="1"/>
          </p:cNvSpPr>
          <p:nvPr/>
        </p:nvSpPr>
        <p:spPr bwMode="auto">
          <a:xfrm>
            <a:off x="4875213" y="2770188"/>
            <a:ext cx="1004887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en-US" altLang="ko-KR" sz="14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03 </a:t>
            </a:r>
          </a:p>
        </p:txBody>
      </p:sp>
      <p:cxnSp>
        <p:nvCxnSpPr>
          <p:cNvPr id="50" name="Straight Connector 6"/>
          <p:cNvCxnSpPr/>
          <p:nvPr/>
        </p:nvCxnSpPr>
        <p:spPr>
          <a:xfrm>
            <a:off x="1833563" y="3992563"/>
            <a:ext cx="411638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48"/>
          <p:cNvSpPr/>
          <p:nvPr/>
        </p:nvSpPr>
        <p:spPr>
          <a:xfrm>
            <a:off x="1665288" y="3449638"/>
            <a:ext cx="539750" cy="39687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ar-SA" sz="280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5133" name="TextBox 4"/>
          <p:cNvSpPr txBox="1">
            <a:spLocks noChangeArrowheads="1"/>
          </p:cNvSpPr>
          <p:nvPr/>
        </p:nvSpPr>
        <p:spPr bwMode="auto">
          <a:xfrm>
            <a:off x="1679575" y="3494088"/>
            <a:ext cx="5032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ko-KR" sz="20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2</a:t>
            </a:r>
            <a:endParaRPr kumimoji="0" lang="ar-SA" altLang="ko-KR" sz="20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134" name="TextBox 52"/>
          <p:cNvSpPr txBox="1">
            <a:spLocks noChangeArrowheads="1"/>
          </p:cNvSpPr>
          <p:nvPr/>
        </p:nvSpPr>
        <p:spPr bwMode="auto">
          <a:xfrm>
            <a:off x="2438400" y="3656013"/>
            <a:ext cx="3408363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프로젝트 참여인원</a:t>
            </a:r>
            <a:endParaRPr kumimoji="0" lang="en-US" altLang="ko-KR" sz="25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나눔고딕" panose="020D0604000000000000" pitchFamily="50" charset="-127"/>
            </a:endParaRPr>
          </a:p>
        </p:txBody>
      </p:sp>
      <p:sp>
        <p:nvSpPr>
          <p:cNvPr id="5135" name="TextBox 53"/>
          <p:cNvSpPr txBox="1">
            <a:spLocks noChangeArrowheads="1"/>
          </p:cNvSpPr>
          <p:nvPr/>
        </p:nvSpPr>
        <p:spPr bwMode="auto">
          <a:xfrm>
            <a:off x="4886325" y="3608388"/>
            <a:ext cx="1006475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en-US" altLang="ko-KR" sz="14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04 </a:t>
            </a:r>
          </a:p>
        </p:txBody>
      </p:sp>
      <p:cxnSp>
        <p:nvCxnSpPr>
          <p:cNvPr id="55" name="Straight Connector 6"/>
          <p:cNvCxnSpPr/>
          <p:nvPr/>
        </p:nvCxnSpPr>
        <p:spPr>
          <a:xfrm>
            <a:off x="1833563" y="4835525"/>
            <a:ext cx="411638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48"/>
          <p:cNvSpPr/>
          <p:nvPr/>
        </p:nvSpPr>
        <p:spPr>
          <a:xfrm>
            <a:off x="1665288" y="4292600"/>
            <a:ext cx="539750" cy="39687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ar-SA" sz="280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5138" name="TextBox 4"/>
          <p:cNvSpPr txBox="1">
            <a:spLocks noChangeArrowheads="1"/>
          </p:cNvSpPr>
          <p:nvPr/>
        </p:nvSpPr>
        <p:spPr bwMode="auto">
          <a:xfrm>
            <a:off x="1679575" y="4337050"/>
            <a:ext cx="503238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ko-KR" sz="20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3</a:t>
            </a:r>
            <a:endParaRPr kumimoji="0" lang="ar-SA" altLang="ko-KR" sz="20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139" name="TextBox 57"/>
          <p:cNvSpPr txBox="1">
            <a:spLocks noChangeArrowheads="1"/>
          </p:cNvSpPr>
          <p:nvPr/>
        </p:nvSpPr>
        <p:spPr bwMode="auto">
          <a:xfrm>
            <a:off x="2438400" y="4498975"/>
            <a:ext cx="3408363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프로젝트 일정</a:t>
            </a:r>
            <a:endParaRPr kumimoji="0" lang="en-US" altLang="ko-KR" sz="25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나눔고딕" panose="020D0604000000000000" pitchFamily="50" charset="-127"/>
            </a:endParaRPr>
          </a:p>
        </p:txBody>
      </p:sp>
      <p:sp>
        <p:nvSpPr>
          <p:cNvPr id="5140" name="TextBox 58"/>
          <p:cNvSpPr txBox="1">
            <a:spLocks noChangeArrowheads="1"/>
          </p:cNvSpPr>
          <p:nvPr/>
        </p:nvSpPr>
        <p:spPr bwMode="auto">
          <a:xfrm>
            <a:off x="4886325" y="4451350"/>
            <a:ext cx="1006475" cy="166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en-US" altLang="ko-KR" sz="14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05 </a:t>
            </a:r>
          </a:p>
        </p:txBody>
      </p:sp>
      <p:cxnSp>
        <p:nvCxnSpPr>
          <p:cNvPr id="60" name="Straight Connector 6"/>
          <p:cNvCxnSpPr/>
          <p:nvPr/>
        </p:nvCxnSpPr>
        <p:spPr>
          <a:xfrm>
            <a:off x="1844675" y="5651500"/>
            <a:ext cx="4116388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48"/>
          <p:cNvSpPr/>
          <p:nvPr/>
        </p:nvSpPr>
        <p:spPr>
          <a:xfrm>
            <a:off x="1676400" y="5108575"/>
            <a:ext cx="539750" cy="39528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ar-SA" sz="280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5143" name="TextBox 4"/>
          <p:cNvSpPr txBox="1">
            <a:spLocks noChangeArrowheads="1"/>
          </p:cNvSpPr>
          <p:nvPr/>
        </p:nvSpPr>
        <p:spPr bwMode="auto">
          <a:xfrm>
            <a:off x="1692275" y="5151438"/>
            <a:ext cx="5032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ko-KR" sz="20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4</a:t>
            </a:r>
            <a:endParaRPr kumimoji="0" lang="ar-SA" altLang="ko-KR" sz="20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144" name="TextBox 62"/>
          <p:cNvSpPr txBox="1">
            <a:spLocks noChangeArrowheads="1"/>
          </p:cNvSpPr>
          <p:nvPr/>
        </p:nvSpPr>
        <p:spPr bwMode="auto">
          <a:xfrm>
            <a:off x="2451100" y="5313363"/>
            <a:ext cx="3389313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프로젝트 구성</a:t>
            </a:r>
            <a:endParaRPr kumimoji="0" lang="en-US" altLang="ko-KR" sz="25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나눔고딕" panose="020D0604000000000000" pitchFamily="50" charset="-127"/>
            </a:endParaRPr>
          </a:p>
        </p:txBody>
      </p:sp>
      <p:sp>
        <p:nvSpPr>
          <p:cNvPr id="5145" name="TextBox 63"/>
          <p:cNvSpPr txBox="1">
            <a:spLocks noChangeArrowheads="1"/>
          </p:cNvSpPr>
          <p:nvPr/>
        </p:nvSpPr>
        <p:spPr bwMode="auto">
          <a:xfrm>
            <a:off x="4899025" y="5265738"/>
            <a:ext cx="1004888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en-US" altLang="ko-KR" sz="14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06 </a:t>
            </a:r>
          </a:p>
        </p:txBody>
      </p:sp>
      <p:cxnSp>
        <p:nvCxnSpPr>
          <p:cNvPr id="65" name="Straight Connector 6"/>
          <p:cNvCxnSpPr/>
          <p:nvPr/>
        </p:nvCxnSpPr>
        <p:spPr>
          <a:xfrm>
            <a:off x="6308725" y="3155950"/>
            <a:ext cx="4116388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48"/>
          <p:cNvSpPr/>
          <p:nvPr/>
        </p:nvSpPr>
        <p:spPr>
          <a:xfrm>
            <a:off x="6167438" y="2613025"/>
            <a:ext cx="539750" cy="39528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ar-SA" sz="280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5148" name="TextBox 4"/>
          <p:cNvSpPr txBox="1">
            <a:spLocks noChangeArrowheads="1"/>
          </p:cNvSpPr>
          <p:nvPr/>
        </p:nvSpPr>
        <p:spPr bwMode="auto">
          <a:xfrm>
            <a:off x="6183313" y="2655888"/>
            <a:ext cx="5032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ko-KR" sz="20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5</a:t>
            </a:r>
            <a:endParaRPr kumimoji="0" lang="ar-SA" altLang="ko-KR" sz="20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149" name="TextBox 67"/>
          <p:cNvSpPr txBox="1">
            <a:spLocks noChangeArrowheads="1"/>
          </p:cNvSpPr>
          <p:nvPr/>
        </p:nvSpPr>
        <p:spPr bwMode="auto">
          <a:xfrm>
            <a:off x="6886575" y="2820988"/>
            <a:ext cx="3844925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프로젝트 제안</a:t>
            </a:r>
            <a:r>
              <a:rPr kumimoji="0" lang="en-US" altLang="ko-KR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/</a:t>
            </a: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내용</a:t>
            </a:r>
            <a:endParaRPr kumimoji="0" lang="en-US" altLang="ko-KR" sz="25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나눔고딕" panose="020D0604000000000000" pitchFamily="50" charset="-127"/>
            </a:endParaRPr>
          </a:p>
        </p:txBody>
      </p:sp>
      <p:sp>
        <p:nvSpPr>
          <p:cNvPr id="5150" name="TextBox 68"/>
          <p:cNvSpPr txBox="1">
            <a:spLocks noChangeArrowheads="1"/>
          </p:cNvSpPr>
          <p:nvPr/>
        </p:nvSpPr>
        <p:spPr bwMode="auto">
          <a:xfrm>
            <a:off x="9393238" y="2779713"/>
            <a:ext cx="1004887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en-US" altLang="ko-KR" sz="14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07 - 15 </a:t>
            </a:r>
          </a:p>
        </p:txBody>
      </p:sp>
      <p:cxnSp>
        <p:nvCxnSpPr>
          <p:cNvPr id="70" name="Straight Connector 6"/>
          <p:cNvCxnSpPr/>
          <p:nvPr/>
        </p:nvCxnSpPr>
        <p:spPr>
          <a:xfrm>
            <a:off x="6321425" y="3995738"/>
            <a:ext cx="4116388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Oval 48"/>
          <p:cNvSpPr/>
          <p:nvPr/>
        </p:nvSpPr>
        <p:spPr>
          <a:xfrm>
            <a:off x="6180138" y="3449638"/>
            <a:ext cx="539750" cy="39687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ar-SA" sz="280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5153" name="TextBox 4"/>
          <p:cNvSpPr txBox="1">
            <a:spLocks noChangeArrowheads="1"/>
          </p:cNvSpPr>
          <p:nvPr/>
        </p:nvSpPr>
        <p:spPr bwMode="auto">
          <a:xfrm>
            <a:off x="6194425" y="3494088"/>
            <a:ext cx="5032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ko-KR" sz="20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6</a:t>
            </a:r>
            <a:endParaRPr kumimoji="0" lang="ar-SA" altLang="ko-KR" sz="20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154" name="TextBox 72"/>
          <p:cNvSpPr txBox="1">
            <a:spLocks noChangeArrowheads="1"/>
          </p:cNvSpPr>
          <p:nvPr/>
        </p:nvSpPr>
        <p:spPr bwMode="auto">
          <a:xfrm>
            <a:off x="6926263" y="3659188"/>
            <a:ext cx="3408362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구현화면</a:t>
            </a:r>
            <a:endParaRPr kumimoji="0" lang="en-US" altLang="ko-KR" sz="25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나눔고딕" panose="020D0604000000000000" pitchFamily="50" charset="-127"/>
            </a:endParaRPr>
          </a:p>
        </p:txBody>
      </p:sp>
      <p:sp>
        <p:nvSpPr>
          <p:cNvPr id="5155" name="TextBox 73"/>
          <p:cNvSpPr txBox="1">
            <a:spLocks noChangeArrowheads="1"/>
          </p:cNvSpPr>
          <p:nvPr/>
        </p:nvSpPr>
        <p:spPr bwMode="auto">
          <a:xfrm>
            <a:off x="9374188" y="3611563"/>
            <a:ext cx="1006475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en-US" altLang="ko-KR" sz="14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16 </a:t>
            </a:r>
          </a:p>
        </p:txBody>
      </p:sp>
      <p:cxnSp>
        <p:nvCxnSpPr>
          <p:cNvPr id="36" name="Straight Connector 6"/>
          <p:cNvCxnSpPr/>
          <p:nvPr/>
        </p:nvCxnSpPr>
        <p:spPr>
          <a:xfrm>
            <a:off x="6357938" y="4835525"/>
            <a:ext cx="411638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48"/>
          <p:cNvSpPr/>
          <p:nvPr/>
        </p:nvSpPr>
        <p:spPr>
          <a:xfrm>
            <a:off x="6189663" y="4292600"/>
            <a:ext cx="539750" cy="39687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ar-SA" sz="280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5158" name="TextBox 57"/>
          <p:cNvSpPr txBox="1">
            <a:spLocks noChangeArrowheads="1"/>
          </p:cNvSpPr>
          <p:nvPr/>
        </p:nvSpPr>
        <p:spPr bwMode="auto">
          <a:xfrm>
            <a:off x="6962775" y="4498975"/>
            <a:ext cx="3408363" cy="166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프로젝트를 마치며</a:t>
            </a:r>
            <a:endParaRPr kumimoji="0" lang="en-US" altLang="ko-KR" sz="25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나눔고딕" panose="020D0604000000000000" pitchFamily="50" charset="-127"/>
            </a:endParaRPr>
          </a:p>
        </p:txBody>
      </p:sp>
      <p:sp>
        <p:nvSpPr>
          <p:cNvPr id="5159" name="TextBox 58"/>
          <p:cNvSpPr txBox="1">
            <a:spLocks noChangeArrowheads="1"/>
          </p:cNvSpPr>
          <p:nvPr/>
        </p:nvSpPr>
        <p:spPr bwMode="auto">
          <a:xfrm>
            <a:off x="9375775" y="4451350"/>
            <a:ext cx="1008063" cy="166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en-US" altLang="ko-KR" sz="14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17 </a:t>
            </a:r>
          </a:p>
        </p:txBody>
      </p:sp>
      <p:sp>
        <p:nvSpPr>
          <p:cNvPr id="5160" name="TextBox 4"/>
          <p:cNvSpPr txBox="1">
            <a:spLocks noChangeArrowheads="1"/>
          </p:cNvSpPr>
          <p:nvPr/>
        </p:nvSpPr>
        <p:spPr bwMode="auto">
          <a:xfrm>
            <a:off x="6215063" y="4337050"/>
            <a:ext cx="503237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ko-KR" sz="20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7</a:t>
            </a:r>
            <a:endParaRPr kumimoji="0" lang="ar-SA" altLang="ko-KR" sz="20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 Box 44"/>
          <p:cNvSpPr txBox="1">
            <a:spLocks noChangeArrowheads="1"/>
          </p:cNvSpPr>
          <p:nvPr/>
        </p:nvSpPr>
        <p:spPr bwMode="auto">
          <a:xfrm>
            <a:off x="6102205" y="1700808"/>
            <a:ext cx="5131057" cy="1705976"/>
          </a:xfrm>
          <a:prstGeom prst="rect">
            <a:avLst/>
          </a:prstGeom>
          <a:solidFill>
            <a:schemeClr val="bg1"/>
          </a:solidFill>
          <a:ln w="12700" cap="flat" cmpd="sng" algn="ctr">
            <a:gradFill>
              <a:gsLst>
                <a:gs pos="0">
                  <a:sysClr val="window" lastClr="FFFFFF">
                    <a:lumMod val="85000"/>
                  </a:sysClr>
                </a:gs>
                <a:gs pos="50000">
                  <a:sysClr val="window" lastClr="FFFFFF"/>
                </a:gs>
                <a:gs pos="100000">
                  <a:sysClr val="window" lastClr="FFFFFF">
                    <a:lumMod val="85000"/>
                  </a:sysClr>
                </a:gs>
              </a:gsLst>
              <a:lin ang="5400000" scaled="0"/>
            </a:gra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0650" tIns="70650" rIns="70650" bIns="44853"/>
          <a:lstStyle/>
          <a:p>
            <a:pPr marL="84095" indent="-84095" defTabSz="897033" eaLnBrk="1" fontAlgn="auto" latinLnBrk="1" hangingPunct="1">
              <a:spcBef>
                <a:spcPts val="0"/>
              </a:spcBef>
              <a:spcAft>
                <a:spcPts val="294"/>
              </a:spcAft>
              <a:buClr>
                <a:srgbClr val="A1A1A1"/>
              </a:buClr>
              <a:buSzPct val="100000"/>
              <a:buFont typeface="Arial" pitchFamily="34" charset="0"/>
              <a:buChar char="•"/>
              <a:defRPr/>
            </a:pPr>
            <a:endParaRPr kumimoji="0" lang="ko-KR" altLang="en-US" sz="900" kern="0" dirty="0">
              <a:solidFill>
                <a:srgbClr val="FF0000"/>
              </a:solidFill>
              <a:latin typeface="나눔고딕" panose="020D0304000000000000" pitchFamily="50" charset="-127"/>
              <a:ea typeface="나눔스퀘어"/>
              <a:sym typeface="Wingdings" pitchFamily="2" charset="2"/>
            </a:endParaRPr>
          </a:p>
        </p:txBody>
      </p:sp>
      <p:sp>
        <p:nvSpPr>
          <p:cNvPr id="71" name="Text Placeholder 2"/>
          <p:cNvSpPr txBox="1">
            <a:spLocks/>
          </p:cNvSpPr>
          <p:nvPr/>
        </p:nvSpPr>
        <p:spPr bwMode="auto">
          <a:xfrm>
            <a:off x="6384925" y="2276475"/>
            <a:ext cx="4554538" cy="860425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/>
              <a:t>못할 것만 같았던 프로젝트를 팀원 간의 협업을 통해 잘 해낼 수 있었고</a:t>
            </a:r>
            <a:r>
              <a:rPr lang="en-US" altLang="ko-KR" sz="1400" dirty="0"/>
              <a:t>, </a:t>
            </a:r>
            <a:r>
              <a:rPr lang="ko-KR" altLang="en-US" sz="1400" dirty="0"/>
              <a:t>좋은 팀원들과 함께 할 수 있어서 즐겁고 좋은 경험이 되었다고</a:t>
            </a:r>
            <a:endParaRPr lang="en-US" altLang="ko-KR" sz="1400" dirty="0"/>
          </a:p>
          <a:p>
            <a:r>
              <a:rPr lang="ko-KR" altLang="en-US" sz="1400" dirty="0"/>
              <a:t>생각합니다</a:t>
            </a:r>
            <a:r>
              <a:rPr lang="en-US" altLang="ko-KR" sz="1400" dirty="0"/>
              <a:t>. </a:t>
            </a:r>
            <a:endParaRPr lang="ko-KR" altLang="en-US" sz="1400" dirty="0"/>
          </a:p>
        </p:txBody>
      </p:sp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408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프로젝트를 마치며</a:t>
            </a:r>
            <a:r>
              <a:rPr kumimoji="0" lang="en-US" altLang="ko-KR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…</a:t>
            </a:r>
            <a:endParaRPr kumimoji="0" lang="ko-KR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여기어때 잘난체 OTF" pitchFamily="34" charset="-127"/>
              <a:ea typeface="여기어때 잘난체 OTF" pitchFamily="34" charset="-127"/>
            </a:endParaRPr>
          </a:p>
        </p:txBody>
      </p:sp>
      <p:sp>
        <p:nvSpPr>
          <p:cNvPr id="23" name="Text Box 44"/>
          <p:cNvSpPr txBox="1">
            <a:spLocks noChangeArrowheads="1"/>
          </p:cNvSpPr>
          <p:nvPr/>
        </p:nvSpPr>
        <p:spPr bwMode="auto">
          <a:xfrm>
            <a:off x="819164" y="1700808"/>
            <a:ext cx="5131057" cy="1705976"/>
          </a:xfrm>
          <a:prstGeom prst="rect">
            <a:avLst/>
          </a:prstGeom>
          <a:solidFill>
            <a:schemeClr val="bg1"/>
          </a:solidFill>
          <a:ln w="12700" cap="flat" cmpd="sng" algn="ctr">
            <a:gradFill>
              <a:gsLst>
                <a:gs pos="0">
                  <a:sysClr val="window" lastClr="FFFFFF">
                    <a:lumMod val="85000"/>
                  </a:sysClr>
                </a:gs>
                <a:gs pos="50000">
                  <a:sysClr val="window" lastClr="FFFFFF"/>
                </a:gs>
                <a:gs pos="100000">
                  <a:sysClr val="window" lastClr="FFFFFF">
                    <a:lumMod val="85000"/>
                  </a:sysClr>
                </a:gs>
              </a:gsLst>
              <a:lin ang="5400000" scaled="0"/>
            </a:gra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0650" tIns="70650" rIns="70650" bIns="44853"/>
          <a:lstStyle/>
          <a:p>
            <a:pPr marL="84095" indent="-84095" defTabSz="897033" eaLnBrk="1" fontAlgn="auto" latinLnBrk="1" hangingPunct="1">
              <a:spcBef>
                <a:spcPts val="0"/>
              </a:spcBef>
              <a:spcAft>
                <a:spcPts val="294"/>
              </a:spcAft>
              <a:buClr>
                <a:srgbClr val="A1A1A1"/>
              </a:buClr>
              <a:buSzPct val="100000"/>
              <a:buFont typeface="Arial" pitchFamily="34" charset="0"/>
              <a:buChar char="•"/>
              <a:defRPr/>
            </a:pPr>
            <a:endParaRPr kumimoji="0" lang="ko-KR" altLang="en-US" sz="900" kern="0" dirty="0">
              <a:solidFill>
                <a:srgbClr val="FF0000"/>
              </a:solidFill>
              <a:latin typeface="나눔고딕" panose="020D0304000000000000" pitchFamily="50" charset="-127"/>
              <a:ea typeface="나눔스퀘어"/>
              <a:sym typeface="Wingdings" pitchFamily="2" charset="2"/>
            </a:endParaRPr>
          </a:p>
        </p:txBody>
      </p:sp>
      <p:sp>
        <p:nvSpPr>
          <p:cNvPr id="33" name="Text Box 44"/>
          <p:cNvSpPr txBox="1">
            <a:spLocks noChangeArrowheads="1"/>
          </p:cNvSpPr>
          <p:nvPr/>
        </p:nvSpPr>
        <p:spPr bwMode="auto">
          <a:xfrm>
            <a:off x="824752" y="3535853"/>
            <a:ext cx="5131057" cy="1705976"/>
          </a:xfrm>
          <a:prstGeom prst="rect">
            <a:avLst/>
          </a:prstGeom>
          <a:solidFill>
            <a:schemeClr val="bg1"/>
          </a:solidFill>
          <a:ln w="12700" cap="flat" cmpd="sng" algn="ctr">
            <a:gradFill>
              <a:gsLst>
                <a:gs pos="0">
                  <a:sysClr val="window" lastClr="FFFFFF">
                    <a:lumMod val="85000"/>
                  </a:sysClr>
                </a:gs>
                <a:gs pos="50000">
                  <a:sysClr val="window" lastClr="FFFFFF"/>
                </a:gs>
                <a:gs pos="100000">
                  <a:sysClr val="window" lastClr="FFFFFF">
                    <a:lumMod val="85000"/>
                  </a:sysClr>
                </a:gs>
              </a:gsLst>
              <a:lin ang="5400000" scaled="0"/>
            </a:gra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0650" tIns="70650" rIns="70650" bIns="44853"/>
          <a:lstStyle/>
          <a:p>
            <a:pPr marL="84095" indent="-84095" defTabSz="897033" eaLnBrk="1" fontAlgn="auto" latinLnBrk="1" hangingPunct="1">
              <a:spcBef>
                <a:spcPts val="0"/>
              </a:spcBef>
              <a:spcAft>
                <a:spcPts val="294"/>
              </a:spcAft>
              <a:buClr>
                <a:srgbClr val="A1A1A1"/>
              </a:buClr>
              <a:buSzPct val="100000"/>
              <a:buFont typeface="Arial" pitchFamily="34" charset="0"/>
              <a:buChar char="•"/>
              <a:defRPr/>
            </a:pPr>
            <a:endParaRPr kumimoji="0" lang="ko-KR" altLang="en-US" sz="900" kern="0" dirty="0">
              <a:solidFill>
                <a:srgbClr val="FF0000"/>
              </a:solidFill>
              <a:latin typeface="나눔고딕" panose="020D0304000000000000" pitchFamily="50" charset="-127"/>
              <a:ea typeface="나눔스퀘어"/>
              <a:sym typeface="Wingdings" pitchFamily="2" charset="2"/>
            </a:endParaRPr>
          </a:p>
        </p:txBody>
      </p:sp>
      <p:sp>
        <p:nvSpPr>
          <p:cNvPr id="38" name="Text Box 44"/>
          <p:cNvSpPr txBox="1">
            <a:spLocks noChangeArrowheads="1"/>
          </p:cNvSpPr>
          <p:nvPr/>
        </p:nvSpPr>
        <p:spPr bwMode="auto">
          <a:xfrm>
            <a:off x="6102205" y="3535853"/>
            <a:ext cx="5131057" cy="1705976"/>
          </a:xfrm>
          <a:prstGeom prst="rect">
            <a:avLst/>
          </a:prstGeom>
          <a:solidFill>
            <a:schemeClr val="bg1"/>
          </a:solidFill>
          <a:ln w="12700" cap="flat" cmpd="sng" algn="ctr">
            <a:gradFill>
              <a:gsLst>
                <a:gs pos="0">
                  <a:sysClr val="window" lastClr="FFFFFF">
                    <a:lumMod val="85000"/>
                  </a:sysClr>
                </a:gs>
                <a:gs pos="50000">
                  <a:sysClr val="window" lastClr="FFFFFF"/>
                </a:gs>
                <a:gs pos="100000">
                  <a:sysClr val="window" lastClr="FFFFFF">
                    <a:lumMod val="85000"/>
                  </a:sysClr>
                </a:gs>
              </a:gsLst>
              <a:lin ang="5400000" scaled="0"/>
            </a:gra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0650" tIns="70650" rIns="70650" bIns="44853"/>
          <a:lstStyle/>
          <a:p>
            <a:pPr marL="84095" indent="-84095" defTabSz="897033" eaLnBrk="1" fontAlgn="auto" latinLnBrk="1" hangingPunct="1">
              <a:spcBef>
                <a:spcPts val="0"/>
              </a:spcBef>
              <a:spcAft>
                <a:spcPts val="294"/>
              </a:spcAft>
              <a:buClr>
                <a:srgbClr val="A1A1A1"/>
              </a:buClr>
              <a:buSzPct val="100000"/>
              <a:buFont typeface="Arial" pitchFamily="34" charset="0"/>
              <a:buChar char="•"/>
              <a:defRPr/>
            </a:pPr>
            <a:endParaRPr kumimoji="0" lang="ko-KR" altLang="en-US" sz="900" kern="0" dirty="0">
              <a:solidFill>
                <a:srgbClr val="FF0000"/>
              </a:solidFill>
              <a:latin typeface="나눔고딕" panose="020D0304000000000000" pitchFamily="50" charset="-127"/>
              <a:ea typeface="나눔스퀘어"/>
              <a:sym typeface="Wingdings" pitchFamily="2" charset="2"/>
            </a:endParaRPr>
          </a:p>
        </p:txBody>
      </p:sp>
      <p:sp>
        <p:nvSpPr>
          <p:cNvPr id="39" name="Text Placeholder 2"/>
          <p:cNvSpPr txBox="1">
            <a:spLocks/>
          </p:cNvSpPr>
          <p:nvPr/>
        </p:nvSpPr>
        <p:spPr bwMode="auto">
          <a:xfrm>
            <a:off x="1163638" y="1811338"/>
            <a:ext cx="4751387" cy="406400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신소연 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- 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POP, 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서비스</a:t>
            </a:r>
            <a:endParaRPr kumimoji="0"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sp>
        <p:nvSpPr>
          <p:cNvPr id="40" name="Text Placeholder 2"/>
          <p:cNvSpPr txBox="1">
            <a:spLocks/>
          </p:cNvSpPr>
          <p:nvPr/>
        </p:nvSpPr>
        <p:spPr bwMode="auto">
          <a:xfrm>
            <a:off x="1150938" y="2276475"/>
            <a:ext cx="4554537" cy="860425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프로젝트를 진행하면서 소통의 중요성을 알게 되었고 </a:t>
            </a:r>
            <a:r>
              <a:rPr kumimoji="0"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MES</a:t>
            </a:r>
            <a:r>
              <a:rPr kumimoji="0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란 어떤 것인지 실제 현장에서 어떤 식으로 흘러가는지 알게 되어 좋았습니다</a:t>
            </a:r>
            <a:r>
              <a:rPr kumimoji="0"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.</a:t>
            </a:r>
          </a:p>
        </p:txBody>
      </p:sp>
      <p:cxnSp>
        <p:nvCxnSpPr>
          <p:cNvPr id="41" name="Straight Connector 8"/>
          <p:cNvCxnSpPr/>
          <p:nvPr/>
        </p:nvCxnSpPr>
        <p:spPr bwMode="auto">
          <a:xfrm>
            <a:off x="1216025" y="2276475"/>
            <a:ext cx="4418013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타원 41"/>
          <p:cNvSpPr/>
          <p:nvPr/>
        </p:nvSpPr>
        <p:spPr bwMode="auto">
          <a:xfrm>
            <a:off x="1047750" y="1947863"/>
            <a:ext cx="96838" cy="109537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pic>
        <p:nvPicPr>
          <p:cNvPr id="31765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275" y="5153025"/>
            <a:ext cx="2232025" cy="1673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766" name="그림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7163" y="3905250"/>
            <a:ext cx="1665287" cy="2495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1767" name="그룹 13"/>
          <p:cNvGrpSpPr>
            <a:grpSpLocks/>
          </p:cNvGrpSpPr>
          <p:nvPr/>
        </p:nvGrpSpPr>
        <p:grpSpPr bwMode="auto">
          <a:xfrm rot="5400000">
            <a:off x="8022431" y="-3539331"/>
            <a:ext cx="369888" cy="7969250"/>
            <a:chOff x="11783835" y="678528"/>
            <a:chExt cx="370108" cy="5198744"/>
          </a:xfrm>
        </p:grpSpPr>
        <p:sp>
          <p:nvSpPr>
            <p:cNvPr id="64" name="양쪽 모서리가 둥근 사각형 63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65" name="양쪽 모서리가 둥근 사각형 64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66" name="양쪽 모서리가 둥근 사각형 65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67" name="양쪽 모서리가 둥근 사각형 66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68" name="양쪽 모서리가 둥근 사각형 67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내용</a:t>
              </a:r>
            </a:p>
          </p:txBody>
        </p:sp>
        <p:sp>
          <p:nvSpPr>
            <p:cNvPr id="69" name="양쪽 모서리가 둥근 사각형 68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9D9D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/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70" name="양쪽 모서리가 둥근 사각형 69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소감</a:t>
              </a:r>
            </a:p>
          </p:txBody>
        </p:sp>
      </p:grpSp>
      <p:sp>
        <p:nvSpPr>
          <p:cNvPr id="63" name="Text Placeholder 2"/>
          <p:cNvSpPr txBox="1">
            <a:spLocks/>
          </p:cNvSpPr>
          <p:nvPr/>
        </p:nvSpPr>
        <p:spPr bwMode="auto">
          <a:xfrm>
            <a:off x="6397625" y="1811338"/>
            <a:ext cx="4752975" cy="406400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김상영 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- 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작업지시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일지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분석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금형관리</a:t>
            </a:r>
            <a:endParaRPr kumimoji="0"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72" name="Straight Connector 8"/>
          <p:cNvCxnSpPr/>
          <p:nvPr/>
        </p:nvCxnSpPr>
        <p:spPr bwMode="auto">
          <a:xfrm>
            <a:off x="6450013" y="2276475"/>
            <a:ext cx="4418012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타원 72"/>
          <p:cNvSpPr/>
          <p:nvPr/>
        </p:nvSpPr>
        <p:spPr bwMode="auto">
          <a:xfrm>
            <a:off x="6310313" y="1947863"/>
            <a:ext cx="96837" cy="109537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77" name="Text Placeholder 2"/>
          <p:cNvSpPr txBox="1">
            <a:spLocks/>
          </p:cNvSpPr>
          <p:nvPr/>
        </p:nvSpPr>
        <p:spPr bwMode="auto">
          <a:xfrm>
            <a:off x="6397625" y="3649663"/>
            <a:ext cx="4752975" cy="406400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오휘석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  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- 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실적관리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품질관리</a:t>
            </a:r>
            <a:endParaRPr kumimoji="0"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sp>
        <p:nvSpPr>
          <p:cNvPr id="78" name="Text Placeholder 2"/>
          <p:cNvSpPr txBox="1">
            <a:spLocks/>
          </p:cNvSpPr>
          <p:nvPr/>
        </p:nvSpPr>
        <p:spPr bwMode="auto">
          <a:xfrm>
            <a:off x="6384925" y="4129088"/>
            <a:ext cx="4554538" cy="50958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프로젝트 발표 전에 취업이 되어 조금 아쉬웠지만</a:t>
            </a:r>
            <a:r>
              <a:rPr kumimoji="0"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전체적으로 기획부터 개발까지 진행하여 취업하는데 굉장히 많은 도움이 되었습니다</a:t>
            </a:r>
            <a:r>
              <a:rPr kumimoji="0"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. </a:t>
            </a:r>
            <a:endParaRPr kumimoji="0" lang="ko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cxnSp>
        <p:nvCxnSpPr>
          <p:cNvPr id="79" name="Straight Connector 8"/>
          <p:cNvCxnSpPr/>
          <p:nvPr/>
        </p:nvCxnSpPr>
        <p:spPr bwMode="auto">
          <a:xfrm>
            <a:off x="6450013" y="4114800"/>
            <a:ext cx="4418012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타원 79"/>
          <p:cNvSpPr/>
          <p:nvPr/>
        </p:nvSpPr>
        <p:spPr bwMode="auto">
          <a:xfrm>
            <a:off x="6310313" y="3786188"/>
            <a:ext cx="96837" cy="109537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81" name="Text Placeholder 2"/>
          <p:cNvSpPr txBox="1">
            <a:spLocks/>
          </p:cNvSpPr>
          <p:nvPr/>
        </p:nvSpPr>
        <p:spPr bwMode="auto">
          <a:xfrm>
            <a:off x="1174750" y="3649663"/>
            <a:ext cx="4752975" cy="406400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박상인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 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- 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시스템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기준정보관리</a:t>
            </a:r>
            <a:endParaRPr kumimoji="0"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sp>
        <p:nvSpPr>
          <p:cNvPr id="82" name="Text Placeholder 2"/>
          <p:cNvSpPr txBox="1">
            <a:spLocks/>
          </p:cNvSpPr>
          <p:nvPr/>
        </p:nvSpPr>
        <p:spPr bwMode="auto">
          <a:xfrm>
            <a:off x="1152525" y="4129088"/>
            <a:ext cx="4700588" cy="50958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/>
              <a:t>이 프로젝트로 </a:t>
            </a:r>
            <a:r>
              <a:rPr lang="en-US" altLang="ko-KR" sz="1400" dirty="0"/>
              <a:t>MES</a:t>
            </a:r>
            <a:r>
              <a:rPr lang="ko-KR" altLang="en-US" sz="1400" dirty="0"/>
              <a:t>에 대한 개념이 조금 더 친숙해 졌으며 팀원과의 협동심이 얼마나 중요한지 알게 되었다</a:t>
            </a:r>
            <a:r>
              <a:rPr lang="en-US" altLang="ko-KR" sz="1400" dirty="0"/>
              <a:t>. </a:t>
            </a:r>
            <a:r>
              <a:rPr lang="ko-KR" altLang="en-US" sz="1400" dirty="0"/>
              <a:t>한달이란 시간동안 함께 달려와준 팀원들에게 감사하며 많은 것 을 배우게 해준 강사님께 감사하다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cxnSp>
        <p:nvCxnSpPr>
          <p:cNvPr id="83" name="Straight Connector 8"/>
          <p:cNvCxnSpPr/>
          <p:nvPr/>
        </p:nvCxnSpPr>
        <p:spPr bwMode="auto">
          <a:xfrm>
            <a:off x="1227138" y="4114800"/>
            <a:ext cx="4418012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타원 83"/>
          <p:cNvSpPr/>
          <p:nvPr/>
        </p:nvSpPr>
        <p:spPr bwMode="auto">
          <a:xfrm>
            <a:off x="1060450" y="3786188"/>
            <a:ext cx="95250" cy="109537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763"/>
            <a:ext cx="10271125" cy="685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8434" y="0"/>
            <a:ext cx="12226926" cy="6858000"/>
          </a:xfrm>
          <a:prstGeom prst="rect">
            <a:avLst/>
          </a:prstGeom>
          <a:gradFill>
            <a:gsLst>
              <a:gs pos="49000">
                <a:schemeClr val="tx1">
                  <a:lumMod val="50000"/>
                  <a:lumOff val="50000"/>
                </a:schemeClr>
              </a:gs>
              <a:gs pos="0">
                <a:schemeClr val="bg1">
                  <a:lumMod val="50000"/>
                  <a:alpha val="7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dirty="0"/>
              <a:t>5</a:t>
            </a:r>
            <a:endParaRPr kumimoji="0" lang="ko-KR" altLang="en-US" dirty="0"/>
          </a:p>
        </p:txBody>
      </p:sp>
      <p:sp>
        <p:nvSpPr>
          <p:cNvPr id="12" name="타원 11"/>
          <p:cNvSpPr>
            <a:spLocks/>
          </p:cNvSpPr>
          <p:nvPr/>
        </p:nvSpPr>
        <p:spPr>
          <a:xfrm>
            <a:off x="3214688" y="549275"/>
            <a:ext cx="5761037" cy="5759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grpSp>
        <p:nvGrpSpPr>
          <p:cNvPr id="33799" name="그룹 13"/>
          <p:cNvGrpSpPr>
            <a:grpSpLocks/>
          </p:cNvGrpSpPr>
          <p:nvPr/>
        </p:nvGrpSpPr>
        <p:grpSpPr bwMode="auto">
          <a:xfrm>
            <a:off x="4083050" y="2433638"/>
            <a:ext cx="4024313" cy="1282700"/>
            <a:chOff x="4364108" y="2676466"/>
            <a:chExt cx="3408402" cy="1088876"/>
          </a:xfrm>
        </p:grpSpPr>
        <p:cxnSp>
          <p:nvCxnSpPr>
            <p:cNvPr id="11" name="Straight Connector 8"/>
            <p:cNvCxnSpPr/>
            <p:nvPr/>
          </p:nvCxnSpPr>
          <p:spPr bwMode="auto">
            <a:xfrm>
              <a:off x="4727133" y="3765342"/>
              <a:ext cx="2749579" cy="0"/>
            </a:xfrm>
            <a:prstGeom prst="line">
              <a:avLst/>
            </a:prstGeom>
            <a:ln w="3175">
              <a:solidFill>
                <a:schemeClr val="tx1">
                  <a:lumMod val="85000"/>
                  <a:lumOff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 bwMode="auto">
            <a:xfrm>
              <a:off x="4364108" y="2676466"/>
              <a:ext cx="3408402" cy="86247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60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감사합니다</a:t>
              </a:r>
              <a:r>
                <a:rPr kumimoji="0" lang="en-US" altLang="ko-KR" sz="60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.</a:t>
              </a:r>
            </a:p>
          </p:txBody>
        </p:sp>
      </p:grpSp>
      <p:pic>
        <p:nvPicPr>
          <p:cNvPr id="33800" name="그림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263" y="4468813"/>
            <a:ext cx="3416300" cy="2379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DFB8D542-511A-4CB6-9378-032D51E5C0C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3698" y="4759760"/>
            <a:ext cx="2318693" cy="1573126"/>
          </a:xfrm>
          <a:prstGeom prst="rect">
            <a:avLst/>
          </a:prstGeom>
        </p:spPr>
      </p:pic>
      <p:pic>
        <p:nvPicPr>
          <p:cNvPr id="43" name="그림 42" descr="스크린샷이(가) 표시된 사진&#10;&#10;자동 생성된 설명">
            <a:extLst>
              <a:ext uri="{FF2B5EF4-FFF2-40B4-BE49-F238E27FC236}">
                <a16:creationId xmlns:a16="http://schemas.microsoft.com/office/drawing/2014/main" id="{CFFD6153-8D6A-434E-A066-DDA096F0103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037" y="2904843"/>
            <a:ext cx="2595563" cy="1564405"/>
          </a:xfrm>
          <a:prstGeom prst="rect">
            <a:avLst/>
          </a:prstGeom>
        </p:spPr>
      </p:pic>
      <p:pic>
        <p:nvPicPr>
          <p:cNvPr id="44" name="그림 43" descr="스크린샷이(가) 표시된 사진&#10;&#10;자동 생성된 설명">
            <a:extLst>
              <a:ext uri="{FF2B5EF4-FFF2-40B4-BE49-F238E27FC236}">
                <a16:creationId xmlns:a16="http://schemas.microsoft.com/office/drawing/2014/main" id="{C99FD939-2E10-43F8-90B0-750DBB7F7C9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205" y="4759760"/>
            <a:ext cx="2595563" cy="1564405"/>
          </a:xfrm>
          <a:prstGeom prst="rect">
            <a:avLst/>
          </a:prstGeom>
        </p:spPr>
      </p:pic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5B46A455-182A-46A6-96A4-73559363505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206" y="2904843"/>
            <a:ext cx="2595563" cy="1564405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71488" y="765175"/>
            <a:ext cx="2814637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개요</a:t>
            </a:r>
          </a:p>
        </p:txBody>
      </p:sp>
      <p:sp>
        <p:nvSpPr>
          <p:cNvPr id="46" name="Text Box 44"/>
          <p:cNvSpPr txBox="1">
            <a:spLocks noChangeArrowheads="1"/>
          </p:cNvSpPr>
          <p:nvPr/>
        </p:nvSpPr>
        <p:spPr bwMode="auto">
          <a:xfrm>
            <a:off x="935683" y="2813994"/>
            <a:ext cx="4766592" cy="3567334"/>
          </a:xfrm>
          <a:prstGeom prst="rect">
            <a:avLst/>
          </a:prstGeom>
          <a:solidFill>
            <a:schemeClr val="bg1"/>
          </a:solidFill>
          <a:ln w="12700" cap="flat" cmpd="sng" algn="ctr">
            <a:gradFill>
              <a:gsLst>
                <a:gs pos="0">
                  <a:sysClr val="window" lastClr="FFFFFF">
                    <a:lumMod val="85000"/>
                  </a:sysClr>
                </a:gs>
                <a:gs pos="50000">
                  <a:sysClr val="window" lastClr="FFFFFF"/>
                </a:gs>
                <a:gs pos="100000">
                  <a:sysClr val="window" lastClr="FFFFFF">
                    <a:lumMod val="85000"/>
                  </a:sysClr>
                </a:gs>
              </a:gsLst>
              <a:lin ang="5400000" scaled="0"/>
            </a:gra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0650" tIns="70650" rIns="70650" bIns="44853"/>
          <a:lstStyle/>
          <a:p>
            <a:pPr marL="84095" indent="-84095" defTabSz="897033" eaLnBrk="1" fontAlgn="auto" latinLnBrk="1" hangingPunct="1">
              <a:spcBef>
                <a:spcPts val="0"/>
              </a:spcBef>
              <a:spcAft>
                <a:spcPts val="294"/>
              </a:spcAft>
              <a:buClr>
                <a:srgbClr val="A1A1A1"/>
              </a:buClr>
              <a:buSzPct val="100000"/>
              <a:buFont typeface="Arial" pitchFamily="34" charset="0"/>
              <a:buChar char="•"/>
              <a:defRPr/>
            </a:pPr>
            <a:endParaRPr kumimoji="0" lang="ko-KR" altLang="en-US" sz="883" kern="0" dirty="0">
              <a:solidFill>
                <a:srgbClr val="FF0000"/>
              </a:solidFill>
              <a:latin typeface="나눔고딕" panose="020D0304000000000000" pitchFamily="50" charset="-127"/>
              <a:ea typeface="나눔스퀘어"/>
              <a:sym typeface="Wingdings" pitchFamily="2" charset="2"/>
            </a:endParaRPr>
          </a:p>
        </p:txBody>
      </p:sp>
      <p:sp>
        <p:nvSpPr>
          <p:cNvPr id="47" name="모서리가 둥근 직사각형 46"/>
          <p:cNvSpPr/>
          <p:nvPr/>
        </p:nvSpPr>
        <p:spPr>
          <a:xfrm>
            <a:off x="887413" y="2390775"/>
            <a:ext cx="2165350" cy="31908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chemeClr val="bg1">
                  <a:lumMod val="50000"/>
                </a:schemeClr>
              </a:gs>
              <a:gs pos="50000">
                <a:schemeClr val="tx1"/>
              </a:gs>
              <a:gs pos="0">
                <a:schemeClr val="bg1">
                  <a:lumMod val="65000"/>
                </a:schemeClr>
              </a:gs>
            </a:gsLst>
            <a:lin ang="0" scaled="1"/>
            <a:tileRect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dirty="0">
                <a:solidFill>
                  <a:schemeClr val="bg1"/>
                </a:solidFill>
                <a:latin typeface="나눔스퀘어OTF ExtraBold" pitchFamily="34" charset="-127"/>
                <a:ea typeface="나눔스퀘어OTF ExtraBold" pitchFamily="34" charset="-127"/>
              </a:rPr>
              <a:t>MES</a:t>
            </a:r>
            <a:r>
              <a:rPr kumimoji="0" lang="ko-KR" altLang="en-US" sz="1600" dirty="0">
                <a:solidFill>
                  <a:schemeClr val="bg1"/>
                </a:solidFill>
                <a:latin typeface="나눔스퀘어OTF ExtraBold" pitchFamily="34" charset="-127"/>
                <a:ea typeface="나눔스퀘어OTF ExtraBold" pitchFamily="34" charset="-127"/>
              </a:rPr>
              <a:t>이란</a:t>
            </a:r>
            <a:r>
              <a:rPr kumimoji="0" lang="en-US" altLang="ko-KR" sz="1600" dirty="0">
                <a:solidFill>
                  <a:schemeClr val="bg1"/>
                </a:solidFill>
                <a:latin typeface="나눔스퀘어OTF ExtraBold" pitchFamily="34" charset="-127"/>
                <a:ea typeface="나눔스퀘어OTF ExtraBold" pitchFamily="34" charset="-127"/>
              </a:rPr>
              <a:t>?</a:t>
            </a:r>
            <a:endParaRPr kumimoji="0" lang="ko-KR" altLang="en-US" sz="1600" dirty="0">
              <a:solidFill>
                <a:schemeClr val="bg1"/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sp>
        <p:nvSpPr>
          <p:cNvPr id="7176" name="직사각형 10"/>
          <p:cNvSpPr>
            <a:spLocks noChangeArrowheads="1"/>
          </p:cNvSpPr>
          <p:nvPr/>
        </p:nvSpPr>
        <p:spPr bwMode="auto">
          <a:xfrm>
            <a:off x="1039813" y="3135271"/>
            <a:ext cx="4575175" cy="2220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just" eaLnBrk="1" hangingPunct="1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kumimoji="0" lang="en-US" altLang="ko-KR" sz="1800" dirty="0">
                <a:solidFill>
                  <a:srgbClr val="FF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Manufacturing Execution System</a:t>
            </a:r>
            <a:r>
              <a:rPr kumimoji="0" lang="ko-KR" altLang="en-US" sz="1800" dirty="0">
                <a:solidFill>
                  <a:srgbClr val="FF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약자</a:t>
            </a:r>
            <a:r>
              <a:rPr kumimoji="0" lang="ko-KR" altLang="en-US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로 기업의 생산 현장에서 작업 일정</a:t>
            </a:r>
            <a:r>
              <a:rPr kumimoji="0" lang="en-US" altLang="ko-KR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kumimoji="0" lang="ko-KR" altLang="en-US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작업 지시</a:t>
            </a:r>
            <a:r>
              <a:rPr kumimoji="0" lang="en-US" altLang="ko-KR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kumimoji="0" lang="ko-KR" altLang="en-US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품질 관리</a:t>
            </a:r>
            <a:r>
              <a:rPr kumimoji="0" lang="en-US" altLang="ko-KR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kumimoji="0" lang="ko-KR" altLang="en-US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작업 실적 집계 등 제반 활동을 지원하기 위한 관리 시스템을 말한다</a:t>
            </a:r>
            <a:r>
              <a:rPr kumimoji="0" lang="en-US" altLang="ko-KR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  <p:grpSp>
        <p:nvGrpSpPr>
          <p:cNvPr id="7177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8" y="678528"/>
            <a:chExt cx="370105" cy="5198744"/>
          </a:xfrm>
        </p:grpSpPr>
        <p:sp>
          <p:nvSpPr>
            <p:cNvPr id="59" name="양쪽 모서리가 둥근 사각형 58"/>
            <p:cNvSpPr/>
            <p:nvPr/>
          </p:nvSpPr>
          <p:spPr>
            <a:xfrm rot="16200000" flipH="1">
              <a:off x="11537043" y="5260372"/>
              <a:ext cx="863696" cy="370105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개요</a:t>
              </a:r>
            </a:p>
          </p:txBody>
        </p:sp>
        <p:sp>
          <p:nvSpPr>
            <p:cNvPr id="60" name="양쪽 모서리가 둥근 사각형 59"/>
            <p:cNvSpPr/>
            <p:nvPr/>
          </p:nvSpPr>
          <p:spPr>
            <a:xfrm rot="16200000" flipH="1">
              <a:off x="11536007" y="4541660"/>
              <a:ext cx="865767" cy="37010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61" name="양쪽 모서리가 둥근 사각형 60"/>
            <p:cNvSpPr/>
            <p:nvPr/>
          </p:nvSpPr>
          <p:spPr>
            <a:xfrm rot="16200000" flipH="1">
              <a:off x="11537043" y="3822950"/>
              <a:ext cx="863696" cy="37010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62" name="양쪽 모서리가 둥근 사각형 61"/>
            <p:cNvSpPr/>
            <p:nvPr/>
          </p:nvSpPr>
          <p:spPr>
            <a:xfrm rot="16200000" flipH="1">
              <a:off x="11537043" y="3120809"/>
              <a:ext cx="863696" cy="37010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63" name="양쪽 모서리가 둥근 사각형 62"/>
            <p:cNvSpPr/>
            <p:nvPr/>
          </p:nvSpPr>
          <p:spPr>
            <a:xfrm rot="16200000" flipH="1">
              <a:off x="11535489" y="2433684"/>
              <a:ext cx="866803" cy="37010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내용</a:t>
              </a:r>
            </a:p>
          </p:txBody>
        </p:sp>
        <p:sp>
          <p:nvSpPr>
            <p:cNvPr id="64" name="양쪽 모서리가 둥근 사각형 63"/>
            <p:cNvSpPr/>
            <p:nvPr/>
          </p:nvSpPr>
          <p:spPr>
            <a:xfrm rot="16200000" flipH="1">
              <a:off x="11537043" y="1666818"/>
              <a:ext cx="863696" cy="37010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65" name="양쪽 모서리가 둥근 사각형 64"/>
            <p:cNvSpPr/>
            <p:nvPr/>
          </p:nvSpPr>
          <p:spPr>
            <a:xfrm rot="16200000" flipH="1">
              <a:off x="11537043" y="925323"/>
              <a:ext cx="863696" cy="37010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7182" name="그룹 29"/>
          <p:cNvGrpSpPr>
            <a:grpSpLocks/>
          </p:cNvGrpSpPr>
          <p:nvPr/>
        </p:nvGrpSpPr>
        <p:grpSpPr bwMode="auto">
          <a:xfrm>
            <a:off x="6764338" y="3101975"/>
            <a:ext cx="1285875" cy="1216025"/>
            <a:chOff x="8402638" y="1579563"/>
            <a:chExt cx="1566862" cy="1482319"/>
          </a:xfrm>
        </p:grpSpPr>
        <p:sp>
          <p:nvSpPr>
            <p:cNvPr id="21" name="타원 20"/>
            <p:cNvSpPr/>
            <p:nvPr/>
          </p:nvSpPr>
          <p:spPr bwMode="auto">
            <a:xfrm>
              <a:off x="8456801" y="1579563"/>
              <a:ext cx="1454667" cy="148231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dirty="0"/>
            </a:p>
          </p:txBody>
        </p:sp>
        <p:sp>
          <p:nvSpPr>
            <p:cNvPr id="22" name="직사각형 21"/>
            <p:cNvSpPr/>
            <p:nvPr/>
          </p:nvSpPr>
          <p:spPr bwMode="auto">
            <a:xfrm>
              <a:off x="8746961" y="1844678"/>
              <a:ext cx="932380" cy="4121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600" spc="-150" dirty="0">
                  <a:latin typeface="나눔스퀘어OTF ExtraBold" pitchFamily="34" charset="-127"/>
                  <a:ea typeface="나눔스퀘어OTF ExtraBold" pitchFamily="34" charset="-127"/>
                </a:rPr>
                <a:t>point.1</a:t>
              </a:r>
              <a:endParaRPr kumimoji="0" lang="ko-KR" altLang="en-US" sz="1600" spc="-150" dirty="0">
                <a:latin typeface="나눔스퀘어OTF ExtraBold" pitchFamily="34" charset="-127"/>
                <a:ea typeface="나눔스퀘어OTF ExtraBold" pitchFamily="34" charset="-127"/>
              </a:endParaRPr>
            </a:p>
          </p:txBody>
        </p:sp>
        <p:cxnSp>
          <p:nvCxnSpPr>
            <p:cNvPr id="23" name="Straight Connector 8"/>
            <p:cNvCxnSpPr/>
            <p:nvPr/>
          </p:nvCxnSpPr>
          <p:spPr bwMode="auto">
            <a:xfrm>
              <a:off x="8690863" y="2278150"/>
              <a:ext cx="1003953" cy="0"/>
            </a:xfrm>
            <a:prstGeom prst="line">
              <a:avLst/>
            </a:prstGeom>
            <a:ln w="3175">
              <a:solidFill>
                <a:schemeClr val="tx1">
                  <a:lumMod val="85000"/>
                  <a:lumOff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직사각형 23"/>
            <p:cNvSpPr/>
            <p:nvPr/>
          </p:nvSpPr>
          <p:spPr bwMode="auto">
            <a:xfrm>
              <a:off x="8402638" y="2316853"/>
              <a:ext cx="1566862" cy="46830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400" spc="-1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시스템관리</a:t>
              </a:r>
            </a:p>
          </p:txBody>
        </p:sp>
      </p:grpSp>
      <p:grpSp>
        <p:nvGrpSpPr>
          <p:cNvPr id="7183" name="그룹 30"/>
          <p:cNvGrpSpPr>
            <a:grpSpLocks/>
          </p:cNvGrpSpPr>
          <p:nvPr/>
        </p:nvGrpSpPr>
        <p:grpSpPr bwMode="auto">
          <a:xfrm>
            <a:off x="9567863" y="3101975"/>
            <a:ext cx="1287462" cy="1216025"/>
            <a:chOff x="8402638" y="1579563"/>
            <a:chExt cx="1566862" cy="1482319"/>
          </a:xfrm>
        </p:grpSpPr>
        <p:sp>
          <p:nvSpPr>
            <p:cNvPr id="26" name="타원 25"/>
            <p:cNvSpPr/>
            <p:nvPr/>
          </p:nvSpPr>
          <p:spPr bwMode="auto">
            <a:xfrm>
              <a:off x="8456734" y="1579563"/>
              <a:ext cx="1454805" cy="148231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dirty="0"/>
            </a:p>
          </p:txBody>
        </p:sp>
        <p:sp>
          <p:nvSpPr>
            <p:cNvPr id="27" name="직사각형 26"/>
            <p:cNvSpPr/>
            <p:nvPr/>
          </p:nvSpPr>
          <p:spPr bwMode="auto">
            <a:xfrm>
              <a:off x="8746536" y="1844678"/>
              <a:ext cx="933162" cy="4121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600" spc="-150" dirty="0">
                  <a:latin typeface="나눔스퀘어OTF ExtraBold" pitchFamily="34" charset="-127"/>
                  <a:ea typeface="나눔스퀘어OTF ExtraBold" pitchFamily="34" charset="-127"/>
                </a:rPr>
                <a:t>point.2</a:t>
              </a:r>
              <a:endParaRPr kumimoji="0" lang="ko-KR" altLang="en-US" sz="1600" spc="-150" dirty="0">
                <a:latin typeface="나눔스퀘어OTF ExtraBold" pitchFamily="34" charset="-127"/>
                <a:ea typeface="나눔스퀘어OTF ExtraBold" pitchFamily="34" charset="-127"/>
              </a:endParaRPr>
            </a:p>
          </p:txBody>
        </p:sp>
        <p:cxnSp>
          <p:nvCxnSpPr>
            <p:cNvPr id="28" name="Straight Connector 8"/>
            <p:cNvCxnSpPr/>
            <p:nvPr/>
          </p:nvCxnSpPr>
          <p:spPr bwMode="auto">
            <a:xfrm>
              <a:off x="8690507" y="2278150"/>
              <a:ext cx="1004647" cy="0"/>
            </a:xfrm>
            <a:prstGeom prst="line">
              <a:avLst/>
            </a:prstGeom>
            <a:ln w="3175">
              <a:solidFill>
                <a:schemeClr val="tx1">
                  <a:lumMod val="85000"/>
                  <a:lumOff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직사각형 28"/>
            <p:cNvSpPr/>
            <p:nvPr/>
          </p:nvSpPr>
          <p:spPr bwMode="auto">
            <a:xfrm>
              <a:off x="8402638" y="2316853"/>
              <a:ext cx="1566862" cy="46830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400" spc="-1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작업지시관리</a:t>
              </a:r>
            </a:p>
          </p:txBody>
        </p:sp>
      </p:grpSp>
      <p:grpSp>
        <p:nvGrpSpPr>
          <p:cNvPr id="7184" name="그룹 35"/>
          <p:cNvGrpSpPr>
            <a:grpSpLocks/>
          </p:cNvGrpSpPr>
          <p:nvPr/>
        </p:nvGrpSpPr>
        <p:grpSpPr bwMode="auto">
          <a:xfrm>
            <a:off x="6757988" y="4968875"/>
            <a:ext cx="1287462" cy="1216025"/>
            <a:chOff x="8402638" y="1579563"/>
            <a:chExt cx="1566862" cy="1482319"/>
          </a:xfrm>
        </p:grpSpPr>
        <p:sp>
          <p:nvSpPr>
            <p:cNvPr id="31" name="타원 30"/>
            <p:cNvSpPr/>
            <p:nvPr/>
          </p:nvSpPr>
          <p:spPr bwMode="auto">
            <a:xfrm>
              <a:off x="8456735" y="1579563"/>
              <a:ext cx="1454805" cy="148231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dirty="0"/>
            </a:p>
          </p:txBody>
        </p:sp>
        <p:sp>
          <p:nvSpPr>
            <p:cNvPr id="32" name="직사각형 31"/>
            <p:cNvSpPr/>
            <p:nvPr/>
          </p:nvSpPr>
          <p:spPr bwMode="auto">
            <a:xfrm>
              <a:off x="8746536" y="1844678"/>
              <a:ext cx="933162" cy="4121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600" spc="-150" dirty="0">
                  <a:latin typeface="나눔스퀘어OTF ExtraBold" pitchFamily="34" charset="-127"/>
                  <a:ea typeface="나눔스퀘어OTF ExtraBold" pitchFamily="34" charset="-127"/>
                </a:rPr>
                <a:t>point.3</a:t>
              </a:r>
              <a:endParaRPr kumimoji="0" lang="ko-KR" altLang="en-US" sz="1600" spc="-150" dirty="0">
                <a:latin typeface="나눔스퀘어OTF ExtraBold" pitchFamily="34" charset="-127"/>
                <a:ea typeface="나눔스퀘어OTF ExtraBold" pitchFamily="34" charset="-127"/>
              </a:endParaRPr>
            </a:p>
          </p:txBody>
        </p:sp>
        <p:cxnSp>
          <p:nvCxnSpPr>
            <p:cNvPr id="33" name="Straight Connector 8"/>
            <p:cNvCxnSpPr/>
            <p:nvPr/>
          </p:nvCxnSpPr>
          <p:spPr bwMode="auto">
            <a:xfrm>
              <a:off x="8690507" y="2278150"/>
              <a:ext cx="1004647" cy="0"/>
            </a:xfrm>
            <a:prstGeom prst="line">
              <a:avLst/>
            </a:prstGeom>
            <a:ln w="3175">
              <a:solidFill>
                <a:schemeClr val="tx1">
                  <a:lumMod val="85000"/>
                  <a:lumOff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직사각형 33"/>
            <p:cNvSpPr/>
            <p:nvPr/>
          </p:nvSpPr>
          <p:spPr bwMode="auto">
            <a:xfrm>
              <a:off x="8402638" y="2316853"/>
              <a:ext cx="1566862" cy="46830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400" spc="-1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품질관리</a:t>
              </a:r>
            </a:p>
          </p:txBody>
        </p:sp>
      </p:grpSp>
      <p:grpSp>
        <p:nvGrpSpPr>
          <p:cNvPr id="7185" name="그룹 40"/>
          <p:cNvGrpSpPr>
            <a:grpSpLocks/>
          </p:cNvGrpSpPr>
          <p:nvPr/>
        </p:nvGrpSpPr>
        <p:grpSpPr bwMode="auto">
          <a:xfrm>
            <a:off x="9567863" y="4968875"/>
            <a:ext cx="1287462" cy="1216025"/>
            <a:chOff x="8402638" y="1579563"/>
            <a:chExt cx="1566862" cy="1482319"/>
          </a:xfrm>
        </p:grpSpPr>
        <p:sp>
          <p:nvSpPr>
            <p:cNvPr id="36" name="타원 35"/>
            <p:cNvSpPr/>
            <p:nvPr/>
          </p:nvSpPr>
          <p:spPr bwMode="auto">
            <a:xfrm>
              <a:off x="8456734" y="1579563"/>
              <a:ext cx="1454805" cy="148231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dirty="0"/>
            </a:p>
          </p:txBody>
        </p:sp>
        <p:sp>
          <p:nvSpPr>
            <p:cNvPr id="37" name="직사각형 36"/>
            <p:cNvSpPr/>
            <p:nvPr/>
          </p:nvSpPr>
          <p:spPr bwMode="auto">
            <a:xfrm>
              <a:off x="8746536" y="1844678"/>
              <a:ext cx="933162" cy="4121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600" spc="-150" dirty="0">
                  <a:latin typeface="나눔스퀘어OTF ExtraBold" pitchFamily="34" charset="-127"/>
                  <a:ea typeface="나눔스퀘어OTF ExtraBold" pitchFamily="34" charset="-127"/>
                </a:rPr>
                <a:t>point.4</a:t>
              </a:r>
              <a:endParaRPr kumimoji="0" lang="ko-KR" altLang="en-US" sz="1600" spc="-150" dirty="0">
                <a:latin typeface="나눔스퀘어OTF ExtraBold" pitchFamily="34" charset="-127"/>
                <a:ea typeface="나눔스퀘어OTF ExtraBold" pitchFamily="34" charset="-127"/>
              </a:endParaRPr>
            </a:p>
          </p:txBody>
        </p:sp>
        <p:cxnSp>
          <p:nvCxnSpPr>
            <p:cNvPr id="38" name="Straight Connector 8"/>
            <p:cNvCxnSpPr/>
            <p:nvPr/>
          </p:nvCxnSpPr>
          <p:spPr bwMode="auto">
            <a:xfrm>
              <a:off x="8690507" y="2278150"/>
              <a:ext cx="1004647" cy="0"/>
            </a:xfrm>
            <a:prstGeom prst="line">
              <a:avLst/>
            </a:prstGeom>
            <a:ln w="3175">
              <a:solidFill>
                <a:schemeClr val="tx1">
                  <a:lumMod val="85000"/>
                  <a:lumOff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직사각형 38"/>
            <p:cNvSpPr/>
            <p:nvPr/>
          </p:nvSpPr>
          <p:spPr bwMode="auto">
            <a:xfrm>
              <a:off x="8402638" y="2316853"/>
              <a:ext cx="1566862" cy="46830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spc="-1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POP</a:t>
              </a:r>
              <a:endParaRPr kumimoji="0"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endParaRPr>
            </a:p>
          </p:txBody>
        </p:sp>
      </p:grpSp>
      <p:sp>
        <p:nvSpPr>
          <p:cNvPr id="7186" name="Text Placeholder 2"/>
          <p:cNvSpPr txBox="1">
            <a:spLocks/>
          </p:cNvSpPr>
          <p:nvPr/>
        </p:nvSpPr>
        <p:spPr bwMode="auto">
          <a:xfrm>
            <a:off x="550863" y="1485900"/>
            <a:ext cx="10256837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생산 현장에서 제품</a:t>
            </a:r>
            <a:r>
              <a:rPr kumimoji="0" lang="en-US" altLang="ko-KR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kumimoji="0" lang="ko-KR" altLang="en-US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작업 지시</a:t>
            </a:r>
            <a:r>
              <a:rPr kumimoji="0" lang="en-US" altLang="ko-KR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kumimoji="0" lang="ko-KR" altLang="en-US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품질</a:t>
            </a:r>
            <a:r>
              <a:rPr kumimoji="0" lang="en-US" altLang="ko-KR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kumimoji="0" lang="ko-KR" altLang="en-US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실적 등을 관리하는 </a:t>
            </a:r>
            <a:r>
              <a:rPr kumimoji="0" lang="en-US" altLang="ko-KR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MES</a:t>
            </a:r>
            <a:r>
              <a:rPr kumimoji="0" lang="ko-KR" altLang="en-US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기능을 제공합니다</a:t>
            </a:r>
            <a:r>
              <a:rPr kumimoji="0" lang="en-US" altLang="ko-KR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3662363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참여인원</a:t>
            </a:r>
          </a:p>
        </p:txBody>
      </p:sp>
      <p:sp>
        <p:nvSpPr>
          <p:cNvPr id="78" name="Text Placeholder 2"/>
          <p:cNvSpPr txBox="1">
            <a:spLocks/>
          </p:cNvSpPr>
          <p:nvPr/>
        </p:nvSpPr>
        <p:spPr>
          <a:xfrm>
            <a:off x="3559175" y="2854325"/>
            <a:ext cx="1657350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신소연</a:t>
            </a:r>
            <a:endParaRPr kumimoji="0" lang="ar-SA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79" name="Straight Connector 8"/>
          <p:cNvCxnSpPr/>
          <p:nvPr/>
        </p:nvCxnSpPr>
        <p:spPr>
          <a:xfrm>
            <a:off x="3605213" y="3282950"/>
            <a:ext cx="92075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 Placeholder 2"/>
          <p:cNvSpPr txBox="1">
            <a:spLocks/>
          </p:cNvSpPr>
          <p:nvPr/>
        </p:nvSpPr>
        <p:spPr>
          <a:xfrm>
            <a:off x="3611563" y="3425825"/>
            <a:ext cx="2555651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담당업무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개발</a:t>
            </a:r>
            <a:endParaRPr kumimoji="0"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담당파트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POP,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서비스</a:t>
            </a:r>
            <a:endParaRPr kumimoji="0" lang="ar-SA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82" name="Text Placeholder 2"/>
          <p:cNvSpPr txBox="1">
            <a:spLocks/>
          </p:cNvSpPr>
          <p:nvPr/>
        </p:nvSpPr>
        <p:spPr>
          <a:xfrm>
            <a:off x="8224838" y="2854325"/>
            <a:ext cx="1658937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김상영</a:t>
            </a:r>
            <a:endParaRPr kumimoji="0" lang="ar-SA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83" name="Straight Connector 8"/>
          <p:cNvCxnSpPr/>
          <p:nvPr/>
        </p:nvCxnSpPr>
        <p:spPr>
          <a:xfrm>
            <a:off x="8272463" y="3282950"/>
            <a:ext cx="919162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 Placeholder 2"/>
          <p:cNvSpPr txBox="1">
            <a:spLocks/>
          </p:cNvSpPr>
          <p:nvPr/>
        </p:nvSpPr>
        <p:spPr>
          <a:xfrm>
            <a:off x="8277224" y="3425825"/>
            <a:ext cx="3506613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담당업무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개발</a:t>
            </a:r>
            <a:endParaRPr kumimoji="0"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담당파트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작업지시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일지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분석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금형관리</a:t>
            </a:r>
            <a:endParaRPr kumimoji="0" lang="ar-SA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90" name="Text Placeholder 2"/>
          <p:cNvSpPr txBox="1">
            <a:spLocks/>
          </p:cNvSpPr>
          <p:nvPr/>
        </p:nvSpPr>
        <p:spPr>
          <a:xfrm>
            <a:off x="3559175" y="4978400"/>
            <a:ext cx="1657350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박상인</a:t>
            </a:r>
            <a:endParaRPr kumimoji="0" lang="ar-SA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91" name="Straight Connector 8"/>
          <p:cNvCxnSpPr/>
          <p:nvPr/>
        </p:nvCxnSpPr>
        <p:spPr>
          <a:xfrm>
            <a:off x="3605213" y="5407025"/>
            <a:ext cx="92075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 Placeholder 2"/>
          <p:cNvSpPr txBox="1">
            <a:spLocks/>
          </p:cNvSpPr>
          <p:nvPr/>
        </p:nvSpPr>
        <p:spPr>
          <a:xfrm>
            <a:off x="3611563" y="5549900"/>
            <a:ext cx="2900362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담당업무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개발</a:t>
            </a:r>
            <a:endParaRPr kumimoji="0"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담당파트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시스템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기준정보관리</a:t>
            </a:r>
            <a:endParaRPr kumimoji="0" lang="ar-SA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94" name="Text Placeholder 2"/>
          <p:cNvSpPr txBox="1">
            <a:spLocks/>
          </p:cNvSpPr>
          <p:nvPr/>
        </p:nvSpPr>
        <p:spPr>
          <a:xfrm>
            <a:off x="8224838" y="4978400"/>
            <a:ext cx="1658937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오휘석</a:t>
            </a:r>
            <a:endParaRPr kumimoji="0" lang="ar-SA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95" name="Straight Connector 8"/>
          <p:cNvCxnSpPr/>
          <p:nvPr/>
        </p:nvCxnSpPr>
        <p:spPr>
          <a:xfrm>
            <a:off x="8272463" y="5407025"/>
            <a:ext cx="919162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 Placeholder 2"/>
          <p:cNvSpPr txBox="1">
            <a:spLocks/>
          </p:cNvSpPr>
          <p:nvPr/>
        </p:nvSpPr>
        <p:spPr>
          <a:xfrm>
            <a:off x="8277224" y="5549900"/>
            <a:ext cx="3002557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담당업무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개발</a:t>
            </a:r>
            <a:endParaRPr kumimoji="0"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담당파트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실적관리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품질관리</a:t>
            </a:r>
            <a:endParaRPr kumimoji="0" lang="ar-SA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101" name="직사각형 100"/>
          <p:cNvSpPr/>
          <p:nvPr/>
        </p:nvSpPr>
        <p:spPr>
          <a:xfrm>
            <a:off x="2259013" y="3003550"/>
            <a:ext cx="773112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이미지</a:t>
            </a:r>
            <a:endParaRPr kumimoji="0" lang="ko-KR" altLang="en-US" dirty="0">
              <a:latin typeface="+mn-lt"/>
              <a:ea typeface="+mn-ea"/>
            </a:endParaRPr>
          </a:p>
        </p:txBody>
      </p:sp>
      <p:sp>
        <p:nvSpPr>
          <p:cNvPr id="102" name="직사각형 101"/>
          <p:cNvSpPr/>
          <p:nvPr/>
        </p:nvSpPr>
        <p:spPr>
          <a:xfrm>
            <a:off x="2259013" y="5127625"/>
            <a:ext cx="773112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이미지</a:t>
            </a:r>
            <a:endParaRPr kumimoji="0" lang="ko-KR" altLang="en-US" dirty="0">
              <a:latin typeface="+mn-lt"/>
              <a:ea typeface="+mn-ea"/>
            </a:endParaRPr>
          </a:p>
        </p:txBody>
      </p:sp>
      <p:sp>
        <p:nvSpPr>
          <p:cNvPr id="103" name="직사각형 102"/>
          <p:cNvSpPr/>
          <p:nvPr/>
        </p:nvSpPr>
        <p:spPr>
          <a:xfrm>
            <a:off x="6915150" y="3003550"/>
            <a:ext cx="773113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이미지</a:t>
            </a:r>
            <a:endParaRPr kumimoji="0" lang="ko-KR" altLang="en-US" dirty="0">
              <a:latin typeface="+mn-lt"/>
              <a:ea typeface="+mn-ea"/>
            </a:endParaRPr>
          </a:p>
        </p:txBody>
      </p:sp>
      <p:sp>
        <p:nvSpPr>
          <p:cNvPr id="104" name="직사각형 103"/>
          <p:cNvSpPr/>
          <p:nvPr/>
        </p:nvSpPr>
        <p:spPr>
          <a:xfrm>
            <a:off x="6915150" y="5127625"/>
            <a:ext cx="773113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이미지</a:t>
            </a:r>
            <a:endParaRPr kumimoji="0" lang="ko-KR" altLang="en-US" dirty="0">
              <a:latin typeface="+mn-lt"/>
              <a:ea typeface="+mn-ea"/>
            </a:endParaRPr>
          </a:p>
        </p:txBody>
      </p:sp>
      <p:grpSp>
        <p:nvGrpSpPr>
          <p:cNvPr id="9244" name="그룹 13"/>
          <p:cNvGrpSpPr>
            <a:grpSpLocks/>
          </p:cNvGrpSpPr>
          <p:nvPr/>
        </p:nvGrpSpPr>
        <p:grpSpPr bwMode="auto">
          <a:xfrm rot="5400000">
            <a:off x="8021638" y="-3538538"/>
            <a:ext cx="369888" cy="7967663"/>
            <a:chOff x="11783838" y="678528"/>
            <a:chExt cx="370104" cy="5198743"/>
          </a:xfrm>
        </p:grpSpPr>
        <p:sp>
          <p:nvSpPr>
            <p:cNvPr id="48" name="양쪽 모서리가 둥근 사각형 47"/>
            <p:cNvSpPr/>
            <p:nvPr/>
          </p:nvSpPr>
          <p:spPr>
            <a:xfrm rot="16200000" flipH="1">
              <a:off x="11536957" y="5253035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9D9D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49" name="양쪽 모서리가 둥근 사각형 48"/>
            <p:cNvSpPr/>
            <p:nvPr/>
          </p:nvSpPr>
          <p:spPr>
            <a:xfrm rot="16200000" flipH="1">
              <a:off x="11535921" y="4534181"/>
              <a:ext cx="865939" cy="370104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참여인원</a:t>
              </a:r>
            </a:p>
          </p:txBody>
        </p:sp>
        <p:sp>
          <p:nvSpPr>
            <p:cNvPr id="50" name="양쪽 모서리가 둥근 사각형 49"/>
            <p:cNvSpPr/>
            <p:nvPr/>
          </p:nvSpPr>
          <p:spPr>
            <a:xfrm rot="16200000" flipH="1">
              <a:off x="11536957" y="3815327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51" name="양쪽 모서리가 둥근 사각형 50"/>
            <p:cNvSpPr/>
            <p:nvPr/>
          </p:nvSpPr>
          <p:spPr>
            <a:xfrm rot="16200000" flipH="1">
              <a:off x="11536957" y="3114082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52" name="양쪽 모서리가 둥근 사각형 51"/>
            <p:cNvSpPr/>
            <p:nvPr/>
          </p:nvSpPr>
          <p:spPr>
            <a:xfrm rot="16200000" flipH="1">
              <a:off x="11535921" y="2419052"/>
              <a:ext cx="865939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내용</a:t>
              </a:r>
            </a:p>
          </p:txBody>
        </p:sp>
        <p:sp>
          <p:nvSpPr>
            <p:cNvPr id="53" name="양쪽 모서리가 둥근 사각형 52"/>
            <p:cNvSpPr/>
            <p:nvPr/>
          </p:nvSpPr>
          <p:spPr>
            <a:xfrm rot="16200000" flipH="1">
              <a:off x="11536957" y="1659801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54" name="양쪽 모서리가 둥근 사각형 53"/>
            <p:cNvSpPr/>
            <p:nvPr/>
          </p:nvSpPr>
          <p:spPr>
            <a:xfrm rot="16200000" flipH="1">
              <a:off x="11536957" y="918160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pic>
        <p:nvPicPr>
          <p:cNvPr id="1026" name="Picture 2" descr="Profile photo for ìì¸">
            <a:extLst>
              <a:ext uri="{FF2B5EF4-FFF2-40B4-BE49-F238E27FC236}">
                <a16:creationId xmlns:a16="http://schemas.microsoft.com/office/drawing/2014/main" id="{E5C5CCCA-A708-4BDF-B50A-431084654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9262" y="4602063"/>
            <a:ext cx="1419125" cy="1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rofile photo for SangYoung">
            <a:extLst>
              <a:ext uri="{FF2B5EF4-FFF2-40B4-BE49-F238E27FC236}">
                <a16:creationId xmlns:a16="http://schemas.microsoft.com/office/drawing/2014/main" id="{66D3D0A0-8D7C-456A-A041-0B482FA2A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9262" y="2485231"/>
            <a:ext cx="1404043" cy="1404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rofile photo for SoYeon">
            <a:extLst>
              <a:ext uri="{FF2B5EF4-FFF2-40B4-BE49-F238E27FC236}">
                <a16:creationId xmlns:a16="http://schemas.microsoft.com/office/drawing/2014/main" id="{716B394E-8C70-4826-BD71-880DA96A4E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8128" y="2478088"/>
            <a:ext cx="1411186" cy="1411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 descr="사람, 정장, 넥타이, 남자이(가) 표시된 사진&#10;&#10;자동 생성된 설명">
            <a:extLst>
              <a:ext uri="{FF2B5EF4-FFF2-40B4-BE49-F238E27FC236}">
                <a16:creationId xmlns:a16="http://schemas.microsoft.com/office/drawing/2014/main" id="{04177304-B4B0-43F1-BD8D-3CC1CB6484E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8" b="22608"/>
          <a:stretch/>
        </p:blipFill>
        <p:spPr>
          <a:xfrm>
            <a:off x="1945526" y="4602062"/>
            <a:ext cx="1373788" cy="1419225"/>
          </a:xfrm>
          <a:prstGeom prst="rect">
            <a:avLst/>
          </a:prstGeom>
        </p:spPr>
      </p:pic>
      <p:pic>
        <p:nvPicPr>
          <p:cNvPr id="5" name="그림 4" descr="사람, 넥타이, 의류, 정장이(가) 표시된 사진&#10;&#10;자동 생성된 설명">
            <a:extLst>
              <a:ext uri="{FF2B5EF4-FFF2-40B4-BE49-F238E27FC236}">
                <a16:creationId xmlns:a16="http://schemas.microsoft.com/office/drawing/2014/main" id="{5481B538-ACAC-49F2-A4AA-66D0EDCC0309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9" b="16493"/>
          <a:stretch/>
        </p:blipFill>
        <p:spPr>
          <a:xfrm>
            <a:off x="6627531" y="4602061"/>
            <a:ext cx="1373788" cy="1439265"/>
          </a:xfrm>
          <a:prstGeom prst="rect">
            <a:avLst/>
          </a:prstGeom>
        </p:spPr>
      </p:pic>
      <p:pic>
        <p:nvPicPr>
          <p:cNvPr id="4" name="그림 3" descr="사람, 넥타이, 정장, 남자이(가) 표시된 사진&#10;&#10;자동 생성된 설명">
            <a:extLst>
              <a:ext uri="{FF2B5EF4-FFF2-40B4-BE49-F238E27FC236}">
                <a16:creationId xmlns:a16="http://schemas.microsoft.com/office/drawing/2014/main" id="{96340B25-72D0-45FB-85E1-7A2A7E96E757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79" b="17789"/>
          <a:stretch/>
        </p:blipFill>
        <p:spPr>
          <a:xfrm>
            <a:off x="6595253" y="2348884"/>
            <a:ext cx="1419125" cy="1540390"/>
          </a:xfrm>
          <a:prstGeom prst="rect">
            <a:avLst/>
          </a:prstGeom>
        </p:spPr>
      </p:pic>
      <p:pic>
        <p:nvPicPr>
          <p:cNvPr id="7" name="그림 6" descr="사람, 의류, 가장, 넥타이이(가) 표시된 사진&#10;&#10;자동 생성된 설명">
            <a:extLst>
              <a:ext uri="{FF2B5EF4-FFF2-40B4-BE49-F238E27FC236}">
                <a16:creationId xmlns:a16="http://schemas.microsoft.com/office/drawing/2014/main" id="{E69883C7-69D3-4549-B5AB-60D1BA3877C8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64" t="8726" r="8838" b="23934"/>
          <a:stretch/>
        </p:blipFill>
        <p:spPr>
          <a:xfrm>
            <a:off x="1957756" y="2330295"/>
            <a:ext cx="1349327" cy="155897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6225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일정</a:t>
            </a:r>
          </a:p>
        </p:txBody>
      </p:sp>
      <p:sp>
        <p:nvSpPr>
          <p:cNvPr id="10244" name="Text Placeholder 2"/>
          <p:cNvSpPr txBox="1">
            <a:spLocks/>
          </p:cNvSpPr>
          <p:nvPr/>
        </p:nvSpPr>
        <p:spPr bwMode="auto">
          <a:xfrm>
            <a:off x="550863" y="14859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프로젝트 기간 </a:t>
            </a:r>
            <a:r>
              <a:rPr kumimoji="0" lang="en-US" altLang="ko-KR" sz="20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2019-12-19 </a:t>
            </a:r>
            <a:r>
              <a:rPr kumimoji="0" lang="en-US" altLang="ko-KR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~ 2020-02-24</a:t>
            </a:r>
          </a:p>
        </p:txBody>
      </p:sp>
      <p:graphicFrame>
        <p:nvGraphicFramePr>
          <p:cNvPr id="50" name="표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3137426"/>
              </p:ext>
            </p:extLst>
          </p:nvPr>
        </p:nvGraphicFramePr>
        <p:xfrm>
          <a:off x="622300" y="2122488"/>
          <a:ext cx="10974387" cy="433069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186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86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86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91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91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2008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2008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20089">
                  <a:extLst>
                    <a:ext uri="{9D8B030D-6E8A-4147-A177-3AD203B41FA5}">
                      <a16:colId xmlns:a16="http://schemas.microsoft.com/office/drawing/2014/main" val="2129224320"/>
                    </a:ext>
                  </a:extLst>
                </a:gridCol>
                <a:gridCol w="1220089">
                  <a:extLst>
                    <a:ext uri="{9D8B030D-6E8A-4147-A177-3AD203B41FA5}">
                      <a16:colId xmlns:a16="http://schemas.microsoft.com/office/drawing/2014/main" val="1653207946"/>
                    </a:ext>
                  </a:extLst>
                </a:gridCol>
              </a:tblGrid>
              <a:tr h="721783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제안</a:t>
                      </a:r>
                      <a:endParaRPr lang="ko-KR" altLang="en-US" sz="1800" b="0" strike="noStrike" kern="1200" cap="none" dirty="0">
                        <a:solidFill>
                          <a:schemeClr val="bg1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1783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분석/설계</a:t>
                      </a:r>
                      <a:endParaRPr lang="ko-KR" altLang="en-US" sz="1800" b="0" strike="noStrike" kern="1200" cap="none" dirty="0">
                        <a:solidFill>
                          <a:schemeClr val="bg1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1783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디자인</a:t>
                      </a:r>
                      <a:endParaRPr lang="ko-KR" altLang="en-US" sz="1800" b="0" strike="noStrike" kern="1200" cap="none" dirty="0">
                        <a:solidFill>
                          <a:schemeClr val="bg1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1783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개발</a:t>
                      </a:r>
                      <a:endParaRPr lang="ko-KR" altLang="en-US" sz="1800" b="0" strike="noStrike" kern="1200" cap="none" dirty="0">
                        <a:solidFill>
                          <a:schemeClr val="bg1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1783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테스트</a:t>
                      </a:r>
                      <a:endParaRPr lang="ko-KR" altLang="en-US" sz="1800" b="0" strike="noStrike" kern="1200" cap="none" dirty="0">
                        <a:solidFill>
                          <a:schemeClr val="bg1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21783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1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2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3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4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5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6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7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8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1" name="도형 5"/>
          <p:cNvSpPr>
            <a:spLocks/>
          </p:cNvSpPr>
          <p:nvPr/>
        </p:nvSpPr>
        <p:spPr>
          <a:xfrm>
            <a:off x="1852935" y="2387600"/>
            <a:ext cx="1217935" cy="212725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50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52" name="도형 6"/>
          <p:cNvSpPr>
            <a:spLocks/>
          </p:cNvSpPr>
          <p:nvPr/>
        </p:nvSpPr>
        <p:spPr>
          <a:xfrm>
            <a:off x="2494806" y="3098800"/>
            <a:ext cx="1800200" cy="212725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50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53" name="도형 7"/>
          <p:cNvSpPr>
            <a:spLocks/>
          </p:cNvSpPr>
          <p:nvPr/>
        </p:nvSpPr>
        <p:spPr>
          <a:xfrm>
            <a:off x="3316908" y="3841750"/>
            <a:ext cx="2202234" cy="212725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50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54" name="도형 8"/>
          <p:cNvSpPr>
            <a:spLocks/>
          </p:cNvSpPr>
          <p:nvPr/>
        </p:nvSpPr>
        <p:spPr>
          <a:xfrm>
            <a:off x="4871070" y="4530725"/>
            <a:ext cx="5544616" cy="212725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50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55" name="도형 9"/>
          <p:cNvSpPr>
            <a:spLocks/>
          </p:cNvSpPr>
          <p:nvPr/>
        </p:nvSpPr>
        <p:spPr>
          <a:xfrm>
            <a:off x="9767614" y="5268913"/>
            <a:ext cx="1830661" cy="212725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50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grpSp>
        <p:nvGrpSpPr>
          <p:cNvPr id="10308" name="그룹 13"/>
          <p:cNvGrpSpPr>
            <a:grpSpLocks/>
          </p:cNvGrpSpPr>
          <p:nvPr/>
        </p:nvGrpSpPr>
        <p:grpSpPr bwMode="auto">
          <a:xfrm rot="5400000">
            <a:off x="8021638" y="-3548063"/>
            <a:ext cx="369888" cy="7967663"/>
            <a:chOff x="11783838" y="678528"/>
            <a:chExt cx="370104" cy="5198743"/>
          </a:xfrm>
        </p:grpSpPr>
        <p:sp>
          <p:nvSpPr>
            <p:cNvPr id="20" name="양쪽 모서리가 둥근 사각형 19"/>
            <p:cNvSpPr/>
            <p:nvPr/>
          </p:nvSpPr>
          <p:spPr>
            <a:xfrm rot="16200000" flipH="1">
              <a:off x="11536957" y="5253035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9D9D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 flipH="1">
              <a:off x="11535921" y="4534181"/>
              <a:ext cx="865939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2" name="양쪽 모서리가 둥근 사각형 21"/>
            <p:cNvSpPr/>
            <p:nvPr/>
          </p:nvSpPr>
          <p:spPr>
            <a:xfrm rot="16200000" flipH="1">
              <a:off x="11536957" y="3815327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일정</a:t>
              </a:r>
            </a:p>
          </p:txBody>
        </p:sp>
        <p:sp>
          <p:nvSpPr>
            <p:cNvPr id="23" name="양쪽 모서리가 둥근 사각형 22"/>
            <p:cNvSpPr/>
            <p:nvPr/>
          </p:nvSpPr>
          <p:spPr>
            <a:xfrm rot="16200000" flipH="1">
              <a:off x="11536957" y="3114082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5921" y="2419052"/>
              <a:ext cx="865939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내용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6957" y="1659801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6957" y="918160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구성</a:t>
            </a:r>
          </a:p>
        </p:txBody>
      </p:sp>
      <p:grpSp>
        <p:nvGrpSpPr>
          <p:cNvPr id="11268" name="그룹 1"/>
          <p:cNvGrpSpPr>
            <a:grpSpLocks/>
          </p:cNvGrpSpPr>
          <p:nvPr/>
        </p:nvGrpSpPr>
        <p:grpSpPr bwMode="auto">
          <a:xfrm>
            <a:off x="622300" y="2174875"/>
            <a:ext cx="10872788" cy="3998913"/>
            <a:chOff x="694606" y="2174552"/>
            <a:chExt cx="10375900" cy="3998589"/>
          </a:xfrm>
        </p:grpSpPr>
        <p:sp>
          <p:nvSpPr>
            <p:cNvPr id="19" name="Text Box 44"/>
            <p:cNvSpPr txBox="1">
              <a:spLocks noChangeArrowheads="1"/>
            </p:cNvSpPr>
            <p:nvPr/>
          </p:nvSpPr>
          <p:spPr bwMode="auto">
            <a:xfrm>
              <a:off x="742727" y="2597970"/>
              <a:ext cx="4766592" cy="3567334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694606" y="2174552"/>
              <a:ext cx="2164865" cy="31906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프로젝트 구성</a:t>
              </a:r>
            </a:p>
          </p:txBody>
        </p:sp>
        <p:sp>
          <p:nvSpPr>
            <p:cNvPr id="7180" name="직사각형 10"/>
            <p:cNvSpPr>
              <a:spLocks noChangeArrowheads="1"/>
            </p:cNvSpPr>
            <p:nvPr/>
          </p:nvSpPr>
          <p:spPr bwMode="auto">
            <a:xfrm>
              <a:off x="965783" y="3012377"/>
              <a:ext cx="4575152" cy="2492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>
                <a:buFontTx/>
                <a:buChar char="-"/>
                <a:defRPr/>
              </a:pPr>
              <a:r>
                <a:rPr kumimoji="0" lang="ko-KR" altLang="en-US" sz="16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사용 툴</a:t>
              </a:r>
            </a:p>
            <a:p>
              <a:pPr marL="0" indent="0" eaLnBrk="1" latinLnBrk="1" hangingPunct="1">
                <a:defRPr/>
              </a:pPr>
              <a:r>
                <a:rPr kumimoji="0" lang="en-US" altLang="ko-KR" sz="16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</a:t>
              </a:r>
              <a:r>
                <a:rPr kumimoji="0" lang="en-US" altLang="ko-KR" sz="1400" b="1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: Visual Studio 2019, </a:t>
              </a:r>
            </a:p>
            <a:p>
              <a:pPr marL="0" indent="0" eaLnBrk="1" latinLnBrk="1" hangingPunct="1">
                <a:defRPr/>
              </a:pPr>
              <a:r>
                <a:rPr kumimoji="0" lang="en-US" altLang="ko-KR" sz="1400" b="1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SQL Server Management Studio 18.4</a:t>
              </a:r>
            </a:p>
            <a:p>
              <a:pPr marL="0" indent="0" eaLnBrk="1" latinLnBrk="1" hangingPunct="1">
                <a:defRPr/>
              </a:pPr>
              <a:r>
                <a:rPr kumimoji="0" lang="en-US" altLang="ko-KR" sz="1400" b="1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</a:t>
              </a:r>
              <a:r>
                <a:rPr kumimoji="0" lang="en-US" altLang="ko-KR" sz="1400" b="1" dirty="0" err="1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GitHubDesktop</a:t>
              </a:r>
              <a:br>
                <a:rPr kumimoji="0" lang="en-US" altLang="ko-KR" sz="1600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</a:br>
              <a:endParaRPr kumimoji="0" lang="en-US" altLang="ko-KR" sz="1600" dirty="0">
                <a:solidFill>
                  <a:schemeClr val="tx2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eaLnBrk="1" latinLnBrk="1" hangingPunct="1">
                <a:buFontTx/>
                <a:buChar char="-"/>
                <a:defRPr/>
              </a:pPr>
              <a:r>
                <a:rPr kumimoji="0" lang="ko-KR" altLang="en-US" sz="16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언어</a:t>
              </a:r>
            </a:p>
            <a:p>
              <a:pPr marL="0" indent="0" eaLnBrk="1" latinLnBrk="1" hangingPunct="1">
                <a:defRPr/>
              </a:pPr>
              <a:r>
                <a:rPr kumimoji="0" lang="en-US" altLang="ko-KR" sz="16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</a:t>
              </a:r>
              <a:r>
                <a:rPr kumimoji="0" lang="en-US" altLang="ko-KR" sz="1400" b="1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: C#, MSSQL</a:t>
              </a:r>
              <a:br>
                <a:rPr kumimoji="0" lang="en-US" altLang="ko-KR" sz="1600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</a:br>
              <a:endParaRPr kumimoji="0" lang="en-US" altLang="ko-KR" sz="1600" dirty="0">
                <a:solidFill>
                  <a:schemeClr val="tx2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eaLnBrk="1" latinLnBrk="1" hangingPunct="1">
                <a:buFontTx/>
                <a:buChar char="-"/>
                <a:defRPr/>
              </a:pPr>
              <a:r>
                <a:rPr kumimoji="0" lang="ko-KR" altLang="en-US" sz="16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시스템</a:t>
              </a:r>
            </a:p>
            <a:p>
              <a:pPr marL="0" indent="0" eaLnBrk="1" latinLnBrk="1" hangingPunct="1">
                <a:defRPr/>
              </a:pPr>
              <a:r>
                <a:rPr kumimoji="0" lang="en-US" altLang="ko-KR" sz="14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: </a:t>
              </a:r>
              <a:r>
                <a:rPr kumimoji="0" lang="en-US" altLang="ko-KR" sz="1400" b="1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Git</a:t>
              </a:r>
            </a:p>
          </p:txBody>
        </p:sp>
        <p:pic>
          <p:nvPicPr>
            <p:cNvPr id="11287" name="그림 2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92081" y="2597970"/>
              <a:ext cx="5178425" cy="35751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1269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7513" y="3997325"/>
            <a:ext cx="1581150" cy="216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270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5358928D-57CE-4798-A30B-2BBC6CD26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1260" y="2792329"/>
            <a:ext cx="1996759" cy="1559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13E32E3-6270-478F-B836-C770902241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5501" y="2752642"/>
            <a:ext cx="1779173" cy="177917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593A793-7BBC-4557-A3D6-EB9560AE49F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9423" y="4517527"/>
            <a:ext cx="1271328" cy="1366313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EEA7DDA-9441-4984-9272-DF75AA9341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9711" y="4563704"/>
            <a:ext cx="1628361" cy="1320136"/>
          </a:xfrm>
          <a:prstGeom prst="rect">
            <a:avLst/>
          </a:prstGeom>
          <a:solidFill>
            <a:schemeClr val="bg1"/>
          </a:solidFill>
          <a:ln w="69850" cap="rnd">
            <a:solidFill>
              <a:schemeClr val="bg1"/>
            </a:solidFill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A4756F6-C427-40AE-B141-093FB12D03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329" y="2598994"/>
            <a:ext cx="1956080" cy="1799712"/>
          </a:xfrm>
          <a:prstGeom prst="rect">
            <a:avLst/>
          </a:prstGeom>
        </p:spPr>
      </p:pic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C73EDFFF-14AB-46AE-BF17-5D58DB2BBA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363"/>
          <a:stretch/>
        </p:blipFill>
        <p:spPr>
          <a:xfrm>
            <a:off x="6458158" y="4445420"/>
            <a:ext cx="1967132" cy="1720430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13006818-3899-4D82-9932-A4C261DD03B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815"/>
          <a:stretch/>
        </p:blipFill>
        <p:spPr>
          <a:xfrm>
            <a:off x="9027954" y="2537619"/>
            <a:ext cx="2135339" cy="1767216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9B3596BA-9ACC-4CD0-8F99-23C2F8403D9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8886" y="4440825"/>
            <a:ext cx="1921265" cy="1767215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제안</a:t>
            </a:r>
          </a:p>
        </p:txBody>
      </p:sp>
      <p:grpSp>
        <p:nvGrpSpPr>
          <p:cNvPr id="12296" name="그룹 1"/>
          <p:cNvGrpSpPr>
            <a:grpSpLocks/>
          </p:cNvGrpSpPr>
          <p:nvPr/>
        </p:nvGrpSpPr>
        <p:grpSpPr bwMode="auto">
          <a:xfrm>
            <a:off x="622300" y="2174875"/>
            <a:ext cx="5045466" cy="3990975"/>
            <a:chOff x="694606" y="2174552"/>
            <a:chExt cx="4814887" cy="3990752"/>
          </a:xfrm>
        </p:grpSpPr>
        <p:sp>
          <p:nvSpPr>
            <p:cNvPr id="19" name="Text Box 44"/>
            <p:cNvSpPr txBox="1">
              <a:spLocks noChangeArrowheads="1"/>
            </p:cNvSpPr>
            <p:nvPr/>
          </p:nvSpPr>
          <p:spPr bwMode="auto">
            <a:xfrm>
              <a:off x="742727" y="2597970"/>
              <a:ext cx="4766592" cy="3567334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694606" y="2174552"/>
              <a:ext cx="2164865" cy="31907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제안 내용</a:t>
              </a:r>
            </a:p>
          </p:txBody>
        </p:sp>
        <p:sp>
          <p:nvSpPr>
            <p:cNvPr id="12326" name="직사각형 10"/>
            <p:cNvSpPr>
              <a:spLocks noChangeArrowheads="1"/>
            </p:cNvSpPr>
            <p:nvPr/>
          </p:nvSpPr>
          <p:spPr bwMode="auto">
            <a:xfrm>
              <a:off x="934318" y="2968302"/>
              <a:ext cx="4575175" cy="24564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eaLnBrk="1" hangingPunct="1">
                <a:lnSpc>
                  <a:spcPct val="200000"/>
                </a:lnSpc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작업관리</a:t>
              </a:r>
            </a:p>
            <a:p>
              <a:pPr eaLnBrk="1" hangingPunct="1">
                <a:lnSpc>
                  <a:spcPct val="200000"/>
                </a:lnSpc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현장운영</a:t>
              </a:r>
            </a:p>
            <a:p>
              <a:pPr eaLnBrk="1" hangingPunct="1">
                <a:lnSpc>
                  <a:spcPct val="200000"/>
                </a:lnSpc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품질관리</a:t>
              </a:r>
            </a:p>
            <a:p>
              <a:pPr eaLnBrk="1" hangingPunct="1">
                <a:lnSpc>
                  <a:spcPct val="200000"/>
                </a:lnSpc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dirty="0" err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금형관리</a:t>
              </a:r>
              <a:endParaRPr kumimoji="0"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  <p:grpSp>
        <p:nvGrpSpPr>
          <p:cNvPr id="12297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sp>
        <p:nvSpPr>
          <p:cNvPr id="35" name="타원 34"/>
          <p:cNvSpPr/>
          <p:nvPr/>
        </p:nvSpPr>
        <p:spPr bwMode="auto">
          <a:xfrm>
            <a:off x="6808788" y="2925763"/>
            <a:ext cx="1193800" cy="121602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36" name="직사각형 35"/>
          <p:cNvSpPr/>
          <p:nvPr/>
        </p:nvSpPr>
        <p:spPr bwMode="auto">
          <a:xfrm>
            <a:off x="7046913" y="3143250"/>
            <a:ext cx="765175" cy="3381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spc="-150" dirty="0">
                <a:latin typeface="나눔스퀘어OTF ExtraBold" pitchFamily="34" charset="-127"/>
                <a:ea typeface="나눔스퀘어OTF ExtraBold" pitchFamily="34" charset="-127"/>
              </a:rPr>
              <a:t>point.1</a:t>
            </a:r>
            <a:endParaRPr kumimoji="0" lang="ko-KR" altLang="en-US" sz="1600" spc="-150" dirty="0"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37" name="Straight Connector 8"/>
          <p:cNvCxnSpPr/>
          <p:nvPr/>
        </p:nvCxnSpPr>
        <p:spPr bwMode="auto">
          <a:xfrm>
            <a:off x="7000875" y="3498850"/>
            <a:ext cx="823913" cy="0"/>
          </a:xfrm>
          <a:prstGeom prst="line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/>
          <p:cNvSpPr/>
          <p:nvPr/>
        </p:nvSpPr>
        <p:spPr bwMode="auto">
          <a:xfrm>
            <a:off x="6764338" y="3530600"/>
            <a:ext cx="1285875" cy="3841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작업관리</a:t>
            </a:r>
          </a:p>
        </p:txBody>
      </p:sp>
      <p:sp>
        <p:nvSpPr>
          <p:cNvPr id="40" name="타원 39"/>
          <p:cNvSpPr/>
          <p:nvPr/>
        </p:nvSpPr>
        <p:spPr bwMode="auto">
          <a:xfrm>
            <a:off x="9612313" y="2925763"/>
            <a:ext cx="1195387" cy="121602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41" name="직사각형 40"/>
          <p:cNvSpPr/>
          <p:nvPr/>
        </p:nvSpPr>
        <p:spPr bwMode="auto">
          <a:xfrm>
            <a:off x="9850438" y="3143250"/>
            <a:ext cx="766762" cy="3381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spc="-150" dirty="0">
                <a:latin typeface="나눔스퀘어OTF ExtraBold" pitchFamily="34" charset="-127"/>
                <a:ea typeface="나눔스퀘어OTF ExtraBold" pitchFamily="34" charset="-127"/>
              </a:rPr>
              <a:t>point.2</a:t>
            </a:r>
            <a:endParaRPr kumimoji="0" lang="ko-KR" altLang="en-US" sz="1600" spc="-150" dirty="0"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42" name="Straight Connector 8"/>
          <p:cNvCxnSpPr/>
          <p:nvPr/>
        </p:nvCxnSpPr>
        <p:spPr bwMode="auto">
          <a:xfrm>
            <a:off x="9804400" y="3498850"/>
            <a:ext cx="825500" cy="0"/>
          </a:xfrm>
          <a:prstGeom prst="line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/>
          <p:cNvSpPr/>
          <p:nvPr/>
        </p:nvSpPr>
        <p:spPr bwMode="auto">
          <a:xfrm>
            <a:off x="9567863" y="3530600"/>
            <a:ext cx="1287462" cy="37388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POP-</a:t>
            </a:r>
            <a:r>
              <a:rPr kumimoji="0"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현장운영</a:t>
            </a:r>
            <a:endParaRPr kumimoji="0" lang="en-US" altLang="ko-KR" sz="1400" spc="-150" dirty="0">
              <a:solidFill>
                <a:schemeClr val="tx1">
                  <a:lumMod val="65000"/>
                  <a:lumOff val="3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sp>
        <p:nvSpPr>
          <p:cNvPr id="45" name="타원 44"/>
          <p:cNvSpPr/>
          <p:nvPr/>
        </p:nvSpPr>
        <p:spPr bwMode="auto">
          <a:xfrm>
            <a:off x="6802438" y="4792663"/>
            <a:ext cx="1195387" cy="121602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46" name="직사각형 45"/>
          <p:cNvSpPr/>
          <p:nvPr/>
        </p:nvSpPr>
        <p:spPr bwMode="auto">
          <a:xfrm>
            <a:off x="7040563" y="5010150"/>
            <a:ext cx="766762" cy="3381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spc="-150" dirty="0">
                <a:latin typeface="나눔스퀘어OTF ExtraBold" pitchFamily="34" charset="-127"/>
                <a:ea typeface="나눔스퀘어OTF ExtraBold" pitchFamily="34" charset="-127"/>
              </a:rPr>
              <a:t>point.3</a:t>
            </a:r>
            <a:endParaRPr kumimoji="0" lang="ko-KR" altLang="en-US" sz="1600" spc="-150" dirty="0"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47" name="Straight Connector 8"/>
          <p:cNvCxnSpPr/>
          <p:nvPr/>
        </p:nvCxnSpPr>
        <p:spPr bwMode="auto">
          <a:xfrm>
            <a:off x="6994525" y="5365750"/>
            <a:ext cx="825500" cy="0"/>
          </a:xfrm>
          <a:prstGeom prst="line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/>
          <p:cNvSpPr/>
          <p:nvPr/>
        </p:nvSpPr>
        <p:spPr bwMode="auto">
          <a:xfrm>
            <a:off x="6757988" y="5397500"/>
            <a:ext cx="1287462" cy="3841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품질관리</a:t>
            </a:r>
          </a:p>
        </p:txBody>
      </p:sp>
      <p:sp>
        <p:nvSpPr>
          <p:cNvPr id="50" name="타원 49"/>
          <p:cNvSpPr/>
          <p:nvPr/>
        </p:nvSpPr>
        <p:spPr bwMode="auto">
          <a:xfrm>
            <a:off x="9612313" y="4792663"/>
            <a:ext cx="1195387" cy="121602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51" name="직사각형 50"/>
          <p:cNvSpPr/>
          <p:nvPr/>
        </p:nvSpPr>
        <p:spPr bwMode="auto">
          <a:xfrm>
            <a:off x="9850438" y="5010150"/>
            <a:ext cx="766762" cy="3381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spc="-150" dirty="0">
                <a:latin typeface="나눔스퀘어OTF ExtraBold" pitchFamily="34" charset="-127"/>
                <a:ea typeface="나눔스퀘어OTF ExtraBold" pitchFamily="34" charset="-127"/>
              </a:rPr>
              <a:t>point.4</a:t>
            </a:r>
            <a:endParaRPr kumimoji="0" lang="ko-KR" altLang="en-US" sz="1600" spc="-150" dirty="0"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52" name="Straight Connector 8"/>
          <p:cNvCxnSpPr/>
          <p:nvPr/>
        </p:nvCxnSpPr>
        <p:spPr bwMode="auto">
          <a:xfrm>
            <a:off x="9804400" y="5365750"/>
            <a:ext cx="825500" cy="0"/>
          </a:xfrm>
          <a:prstGeom prst="line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 bwMode="auto">
          <a:xfrm>
            <a:off x="9567863" y="5397500"/>
            <a:ext cx="1287462" cy="3841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금형관리</a:t>
            </a:r>
            <a:endParaRPr kumimoji="0" lang="ko-KR" altLang="en-US" sz="1400" spc="-150" dirty="0">
              <a:solidFill>
                <a:schemeClr val="tx1">
                  <a:lumMod val="65000"/>
                  <a:lumOff val="3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pic>
        <p:nvPicPr>
          <p:cNvPr id="12314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3863" y="3997325"/>
            <a:ext cx="1581150" cy="216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Box 44">
            <a:extLst>
              <a:ext uri="{FF2B5EF4-FFF2-40B4-BE49-F238E27FC236}">
                <a16:creationId xmlns:a16="http://schemas.microsoft.com/office/drawing/2014/main" id="{57216098-6039-4F6C-9667-A998BF92FB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1068" y="1492935"/>
            <a:ext cx="11403336" cy="4824766"/>
          </a:xfrm>
          <a:prstGeom prst="rect">
            <a:avLst/>
          </a:prstGeom>
          <a:solidFill>
            <a:schemeClr val="bg1"/>
          </a:solidFill>
          <a:ln w="12700" cap="flat" cmpd="sng" algn="ctr">
            <a:gradFill>
              <a:gsLst>
                <a:gs pos="0">
                  <a:sysClr val="window" lastClr="FFFFFF">
                    <a:lumMod val="85000"/>
                  </a:sysClr>
                </a:gs>
                <a:gs pos="50000">
                  <a:sysClr val="window" lastClr="FFFFFF"/>
                </a:gs>
                <a:gs pos="100000">
                  <a:sysClr val="window" lastClr="FFFFFF">
                    <a:lumMod val="85000"/>
                  </a:sysClr>
                </a:gs>
              </a:gsLst>
              <a:lin ang="5400000" scaled="0"/>
            </a:gra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0650" tIns="70650" rIns="70650" bIns="44853"/>
          <a:lstStyle/>
          <a:p>
            <a:pPr marL="84095" indent="-84095" defTabSz="897033" eaLnBrk="1" fontAlgn="auto" latinLnBrk="1" hangingPunct="1">
              <a:spcBef>
                <a:spcPts val="0"/>
              </a:spcBef>
              <a:spcAft>
                <a:spcPts val="294"/>
              </a:spcAft>
              <a:buClr>
                <a:srgbClr val="A1A1A1"/>
              </a:buClr>
              <a:buSzPct val="100000"/>
              <a:buFont typeface="Arial" pitchFamily="34" charset="0"/>
              <a:buChar char="•"/>
              <a:defRPr/>
            </a:pPr>
            <a:endParaRPr kumimoji="0" lang="ko-KR" altLang="en-US" sz="883" kern="0" dirty="0">
              <a:solidFill>
                <a:srgbClr val="FF0000"/>
              </a:solidFill>
              <a:latin typeface="나눔고딕" panose="020D0304000000000000" pitchFamily="50" charset="-127"/>
              <a:ea typeface="나눔스퀘어"/>
              <a:sym typeface="Wingdings" pitchFamily="2" charset="2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E83C6F55-D9A7-4B53-A9D3-81F6AD898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3207" y="5877272"/>
            <a:ext cx="974311" cy="319087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70AE8E0E-58A6-4785-91B1-F44E924C1C12}"/>
              </a:ext>
            </a:extLst>
          </p:cNvPr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748EE35-2848-4FE0-A6AE-9CC45244A2EC}"/>
              </a:ext>
            </a:extLst>
          </p:cNvPr>
          <p:cNvSpPr txBox="1"/>
          <p:nvPr/>
        </p:nvSpPr>
        <p:spPr bwMode="auto">
          <a:xfrm>
            <a:off x="488950" y="765175"/>
            <a:ext cx="2847254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구성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EE2EDC3-6DD2-4426-B643-1AC705B012EF}"/>
              </a:ext>
            </a:extLst>
          </p:cNvPr>
          <p:cNvGrpSpPr/>
          <p:nvPr/>
        </p:nvGrpSpPr>
        <p:grpSpPr>
          <a:xfrm>
            <a:off x="2566083" y="2145605"/>
            <a:ext cx="6840760" cy="3519426"/>
            <a:chOff x="1774726" y="1118394"/>
            <a:chExt cx="8515350" cy="4461880"/>
          </a:xfrm>
        </p:grpSpPr>
        <p:sp>
          <p:nvSpPr>
            <p:cNvPr id="32" name="Line 80">
              <a:extLst>
                <a:ext uri="{FF2B5EF4-FFF2-40B4-BE49-F238E27FC236}">
                  <a16:creationId xmlns:a16="http://schemas.microsoft.com/office/drawing/2014/main" id="{F6C77566-E3AB-47F9-946B-01354B1B3E9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09221" y="2438181"/>
              <a:ext cx="0" cy="112497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굴림" pitchFamily="50" charset="-127"/>
              </a:endParaRPr>
            </a:p>
          </p:txBody>
        </p:sp>
        <p:sp>
          <p:nvSpPr>
            <p:cNvPr id="33" name="Rectangle 72">
              <a:extLst>
                <a:ext uri="{FF2B5EF4-FFF2-40B4-BE49-F238E27FC236}">
                  <a16:creationId xmlns:a16="http://schemas.microsoft.com/office/drawing/2014/main" id="{3181900A-667D-4CE2-8BFF-C0038FA6B8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4726" y="3140869"/>
              <a:ext cx="152400" cy="152400"/>
            </a:xfrm>
            <a:prstGeom prst="rect">
              <a:avLst/>
            </a:prstGeom>
            <a:solidFill>
              <a:srgbClr val="00006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tIns="0" bIns="0" anchor="ctr"/>
            <a:lstStyle>
              <a:lvl1pPr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1pPr>
              <a:lvl2pPr marL="742950" indent="-28575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ko-KR" altLang="en-US" sz="105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34" name="Rectangle 73">
              <a:extLst>
                <a:ext uri="{FF2B5EF4-FFF2-40B4-BE49-F238E27FC236}">
                  <a16:creationId xmlns:a16="http://schemas.microsoft.com/office/drawing/2014/main" id="{D810ABDC-49E3-4CF3-AC27-9654490481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37676" y="3140869"/>
              <a:ext cx="152400" cy="152400"/>
            </a:xfrm>
            <a:prstGeom prst="rect">
              <a:avLst/>
            </a:prstGeom>
            <a:solidFill>
              <a:srgbClr val="00006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tIns="0" bIns="0" anchor="ctr"/>
            <a:lstStyle>
              <a:lvl1pPr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1pPr>
              <a:lvl2pPr marL="742950" indent="-28575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ko-KR" altLang="en-US" sz="105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35" name="Line 74">
              <a:extLst>
                <a:ext uri="{FF2B5EF4-FFF2-40B4-BE49-F238E27FC236}">
                  <a16:creationId xmlns:a16="http://schemas.microsoft.com/office/drawing/2014/main" id="{7B75165C-C4F2-4923-8D86-6E649E730D4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7126" y="3217069"/>
              <a:ext cx="8218487" cy="0"/>
            </a:xfrm>
            <a:prstGeom prst="line">
              <a:avLst/>
            </a:prstGeom>
            <a:noFill/>
            <a:ln w="76200" cmpd="tri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tIns="0" bIns="0" anchor="ctr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굴림" pitchFamily="50" charset="-127"/>
              </a:endParaRPr>
            </a:p>
          </p:txBody>
        </p: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DD0F4200-52DB-4AFA-BE78-0C535C85CF1C}"/>
                </a:ext>
              </a:extLst>
            </p:cNvPr>
            <p:cNvGrpSpPr/>
            <p:nvPr/>
          </p:nvGrpSpPr>
          <p:grpSpPr>
            <a:xfrm>
              <a:off x="7247334" y="1118394"/>
              <a:ext cx="2625725" cy="2087562"/>
              <a:chOff x="4837013" y="1124744"/>
              <a:chExt cx="2625725" cy="2087562"/>
            </a:xfrm>
          </p:grpSpPr>
          <p:sp>
            <p:nvSpPr>
              <p:cNvPr id="63" name="Rectangle 75">
                <a:extLst>
                  <a:ext uri="{FF2B5EF4-FFF2-40B4-BE49-F238E27FC236}">
                    <a16:creationId xmlns:a16="http://schemas.microsoft.com/office/drawing/2014/main" id="{680042AB-733E-4EC0-A6F4-1405FFE02B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37013" y="1124744"/>
                <a:ext cx="2625725" cy="1803400"/>
              </a:xfrm>
              <a:prstGeom prst="rect">
                <a:avLst/>
              </a:prstGeom>
              <a:solidFill>
                <a:srgbClr val="92D05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dist="35921" dir="2700000" algn="ctr" rotWithShape="0">
                  <a:srgbClr val="808080"/>
                </a:outerShdw>
              </a:effectLst>
            </p:spPr>
            <p:txBody>
              <a:bodyPr wrap="none" anchor="ctr"/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ko-KR" altLang="en-US" sz="105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64" name="Text Box 76">
                <a:extLst>
                  <a:ext uri="{FF2B5EF4-FFF2-40B4-BE49-F238E27FC236}">
                    <a16:creationId xmlns:a16="http://schemas.microsoft.com/office/drawing/2014/main" id="{A16E9F2D-638B-43E6-BB5F-FD2F068E256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745510" y="1321616"/>
                <a:ext cx="755617" cy="21460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6699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36000" tIns="0" rIns="0" bIns="0">
                <a:spAutoFit/>
              </a:bodyPr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fontAlgn="base" latinLnBrk="0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0" lang="en-US" altLang="ko-KR" sz="1100" dirty="0">
                    <a:latin typeface="맑은 고딕" pitchFamily="50" charset="-127"/>
                    <a:ea typeface="맑은 고딕" pitchFamily="50" charset="-127"/>
                  </a:rPr>
                  <a:t> Server  </a:t>
                </a:r>
              </a:p>
            </p:txBody>
          </p:sp>
          <p:sp>
            <p:nvSpPr>
              <p:cNvPr id="65" name="AutoShape 77">
                <a:extLst>
                  <a:ext uri="{FF2B5EF4-FFF2-40B4-BE49-F238E27FC236}">
                    <a16:creationId xmlns:a16="http://schemas.microsoft.com/office/drawing/2014/main" id="{E4796E91-0890-4D61-92EA-4440A1B4F1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78326" y="1785286"/>
                <a:ext cx="1943100" cy="659245"/>
              </a:xfrm>
              <a:prstGeom prst="can">
                <a:avLst>
                  <a:gd name="adj" fmla="val 21542"/>
                </a:avLst>
              </a:prstGeom>
              <a:solidFill>
                <a:srgbClr val="FFFFCC"/>
              </a:solidFill>
              <a:ln w="9525">
                <a:solidFill>
                  <a:srgbClr val="666699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ko-KR" altLang="en-US" sz="1050"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66" name="Text Box 79">
                <a:extLst>
                  <a:ext uri="{FF2B5EF4-FFF2-40B4-BE49-F238E27FC236}">
                    <a16:creationId xmlns:a16="http://schemas.microsoft.com/office/drawing/2014/main" id="{621EE5FC-1D20-460A-BC25-9A6F7D31176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308501" y="2114908"/>
                <a:ext cx="1709737" cy="15607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36000" tIns="0" rIns="0" bIns="0">
                <a:spAutoFit/>
              </a:bodyPr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algn="ctr" fontAlgn="base" latinLnBrk="0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0" lang="en-US" altLang="ko-KR" sz="800" dirty="0">
                    <a:latin typeface="맑은 고딕" pitchFamily="50" charset="-127"/>
                    <a:ea typeface="맑은 고딕" pitchFamily="50" charset="-127"/>
                  </a:rPr>
                  <a:t>DBMS : SQL Server 2017</a:t>
                </a:r>
              </a:p>
            </p:txBody>
          </p:sp>
          <p:sp>
            <p:nvSpPr>
              <p:cNvPr id="67" name="Line 80">
                <a:extLst>
                  <a:ext uri="{FF2B5EF4-FFF2-40B4-BE49-F238E27FC236}">
                    <a16:creationId xmlns:a16="http://schemas.microsoft.com/office/drawing/2014/main" id="{C47F6B46-DD83-4EEA-B244-5F9559D682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205165" y="2972594"/>
                <a:ext cx="0" cy="239712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ko-KR" altLang="en-US" sz="11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굴림" pitchFamily="50" charset="-127"/>
                </a:endParaRPr>
              </a:p>
            </p:txBody>
          </p: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B4D1D7A0-F62A-4A6C-91E1-0C863FB31777}"/>
                </a:ext>
              </a:extLst>
            </p:cNvPr>
            <p:cNvGrpSpPr/>
            <p:nvPr/>
          </p:nvGrpSpPr>
          <p:grpSpPr>
            <a:xfrm>
              <a:off x="3971605" y="3203786"/>
              <a:ext cx="3024188" cy="2376488"/>
              <a:chOff x="2297013" y="3212306"/>
              <a:chExt cx="3024188" cy="2376488"/>
            </a:xfrm>
          </p:grpSpPr>
          <p:sp>
            <p:nvSpPr>
              <p:cNvPr id="55" name="Rectangle 81">
                <a:extLst>
                  <a:ext uri="{FF2B5EF4-FFF2-40B4-BE49-F238E27FC236}">
                    <a16:creationId xmlns:a16="http://schemas.microsoft.com/office/drawing/2014/main" id="{9ADCCFA3-FE94-44EF-B272-C88171AFEF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7013" y="3501231"/>
                <a:ext cx="3024188" cy="2087563"/>
              </a:xfrm>
              <a:prstGeom prst="rect">
                <a:avLst/>
              </a:prstGeom>
              <a:solidFill>
                <a:srgbClr val="92D05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dist="35921" dir="2700000" algn="ctr" rotWithShape="0">
                  <a:srgbClr val="808080"/>
                </a:outerShdw>
              </a:effectLst>
            </p:spPr>
            <p:txBody>
              <a:bodyPr wrap="none" anchor="ctr"/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ko-KR" altLang="en-US" sz="105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56" name="Text Box 82">
                <a:extLst>
                  <a:ext uri="{FF2B5EF4-FFF2-40B4-BE49-F238E27FC236}">
                    <a16:creationId xmlns:a16="http://schemas.microsoft.com/office/drawing/2014/main" id="{D496F01D-13E0-45CA-9015-78FEA403D78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11313" y="3606006"/>
                <a:ext cx="879333" cy="20485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6699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36000" tIns="0" rIns="0" bIns="0">
                <a:spAutoFit/>
              </a:bodyPr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fontAlgn="base" latinLnBrk="0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0" lang="ko-KR" altLang="en-US" sz="1050">
                    <a:latin typeface="맑은 고딕" pitchFamily="50" charset="-127"/>
                    <a:ea typeface="맑은 고딕" pitchFamily="50" charset="-127"/>
                  </a:rPr>
                  <a:t>관리자 </a:t>
                </a:r>
                <a:r>
                  <a:rPr kumimoji="0" lang="en-US" altLang="ko-KR" sz="1050">
                    <a:latin typeface="맑은 고딕" pitchFamily="50" charset="-127"/>
                    <a:ea typeface="맑은 고딕" pitchFamily="50" charset="-127"/>
                  </a:rPr>
                  <a:t>PC </a:t>
                </a:r>
              </a:p>
            </p:txBody>
          </p:sp>
          <p:sp>
            <p:nvSpPr>
              <p:cNvPr id="57" name="Rectangle 83">
                <a:extLst>
                  <a:ext uri="{FF2B5EF4-FFF2-40B4-BE49-F238E27FC236}">
                    <a16:creationId xmlns:a16="http://schemas.microsoft.com/office/drawing/2014/main" id="{BC99A303-D6A5-4371-BEFC-75C94BD7E1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2913" y="4220369"/>
                <a:ext cx="1152525" cy="504825"/>
              </a:xfrm>
              <a:prstGeom prst="rect">
                <a:avLst/>
              </a:prstGeom>
              <a:solidFill>
                <a:srgbClr val="FFFF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ko-KR" alt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맑은 고딕" pitchFamily="50" charset="-127"/>
                    <a:ea typeface="맑은 고딕" pitchFamily="50" charset="-127"/>
                  </a:rPr>
                  <a:t>관리자 </a:t>
                </a:r>
              </a:p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ko-KR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맑은 고딕" pitchFamily="50" charset="-127"/>
                    <a:ea typeface="맑은 고딕" pitchFamily="50" charset="-127"/>
                  </a:rPr>
                  <a:t>Application</a:t>
                </a:r>
              </a:p>
            </p:txBody>
          </p:sp>
          <p:sp>
            <p:nvSpPr>
              <p:cNvPr id="58" name="Line 88">
                <a:extLst>
                  <a:ext uri="{FF2B5EF4-FFF2-40B4-BE49-F238E27FC236}">
                    <a16:creationId xmlns:a16="http://schemas.microsoft.com/office/drawing/2014/main" id="{EBD588CD-FDD6-43C4-AD0B-AD59BFDD30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81338" y="3212306"/>
                <a:ext cx="0" cy="28892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ko-KR" altLang="en-US" sz="11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굴림" pitchFamily="50" charset="-127"/>
                </a:endParaRPr>
              </a:p>
            </p:txBody>
          </p:sp>
          <p:sp>
            <p:nvSpPr>
              <p:cNvPr id="59" name="Rectangle 94">
                <a:extLst>
                  <a:ext uri="{FF2B5EF4-FFF2-40B4-BE49-F238E27FC236}">
                    <a16:creationId xmlns:a16="http://schemas.microsoft.com/office/drawing/2014/main" id="{B9A07E78-B2E5-4E70-8C9C-B226311CE6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1476" y="5085556"/>
                <a:ext cx="2736850" cy="287338"/>
              </a:xfrm>
              <a:prstGeom prst="rect">
                <a:avLst/>
              </a:prstGeom>
              <a:solidFill>
                <a:srgbClr val="F8F8F8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ko-KR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맑은 고딕" pitchFamily="50" charset="-127"/>
                    <a:ea typeface="맑은 고딕" pitchFamily="50" charset="-127"/>
                  </a:rPr>
                  <a:t>OS - Windows  7/ 8/ 10</a:t>
                </a:r>
              </a:p>
            </p:txBody>
          </p:sp>
          <p:sp>
            <p:nvSpPr>
              <p:cNvPr id="60" name="AutoShape 95">
                <a:extLst>
                  <a:ext uri="{FF2B5EF4-FFF2-40B4-BE49-F238E27FC236}">
                    <a16:creationId xmlns:a16="http://schemas.microsoft.com/office/drawing/2014/main" id="{93D32128-541F-4312-B12C-AC24049C24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1338" y="4074319"/>
                <a:ext cx="1296988" cy="792162"/>
              </a:xfrm>
              <a:prstGeom prst="roundRect">
                <a:avLst>
                  <a:gd name="adj" fmla="val 16667"/>
                </a:avLst>
              </a:prstGeom>
              <a:solidFill>
                <a:srgbClr val="EAEAEA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  <a:defRPr/>
                </a:pPr>
                <a:r>
                  <a:rPr lang="en-US" altLang="ko-KR" sz="800" b="0" kern="0" dirty="0">
                    <a:latin typeface="맑은 고딕" pitchFamily="50" charset="-127"/>
                    <a:ea typeface="맑은 고딕" pitchFamily="50" charset="-127"/>
                  </a:rPr>
                  <a:t>MANAGE SYSTEM</a:t>
                </a:r>
                <a:endParaRPr kumimoji="1" lang="en-US" altLang="ko-KR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61" name="Line 97">
                <a:extLst>
                  <a:ext uri="{FF2B5EF4-FFF2-40B4-BE49-F238E27FC236}">
                    <a16:creationId xmlns:a16="http://schemas.microsoft.com/office/drawing/2014/main" id="{DECF6F78-C985-4DD9-8B79-EE67FE0222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089176" y="4725194"/>
                <a:ext cx="0" cy="3587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ko-KR" altLang="en-US" sz="11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굴림" pitchFamily="50" charset="-127"/>
                </a:endParaRPr>
              </a:p>
            </p:txBody>
          </p:sp>
          <p:sp>
            <p:nvSpPr>
              <p:cNvPr id="62" name="Line 98">
                <a:extLst>
                  <a:ext uri="{FF2B5EF4-FFF2-40B4-BE49-F238E27FC236}">
                    <a16:creationId xmlns:a16="http://schemas.microsoft.com/office/drawing/2014/main" id="{ECB7DD0A-269E-4D73-9191-305580159B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65438" y="4507706"/>
                <a:ext cx="215900" cy="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ko-KR" altLang="en-US" sz="11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굴림" pitchFamily="50" charset="-127"/>
                </a:endParaRPr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296E27A7-DF8F-4C36-9C35-0BAB77036249}"/>
                </a:ext>
              </a:extLst>
            </p:cNvPr>
            <p:cNvGrpSpPr/>
            <p:nvPr/>
          </p:nvGrpSpPr>
          <p:grpSpPr>
            <a:xfrm>
              <a:off x="7110887" y="3227599"/>
              <a:ext cx="3024188" cy="2352675"/>
              <a:chOff x="6624538" y="3236119"/>
              <a:chExt cx="3024188" cy="2352675"/>
            </a:xfrm>
          </p:grpSpPr>
          <p:sp>
            <p:nvSpPr>
              <p:cNvPr id="47" name="Line 89">
                <a:extLst>
                  <a:ext uri="{FF2B5EF4-FFF2-40B4-BE49-F238E27FC236}">
                    <a16:creationId xmlns:a16="http://schemas.microsoft.com/office/drawing/2014/main" id="{7591D6A6-7315-422F-9124-9D74BFD2D6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129488" y="3236119"/>
                <a:ext cx="0" cy="26352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ko-KR" altLang="en-US" sz="11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굴림" pitchFamily="50" charset="-127"/>
                </a:endParaRPr>
              </a:p>
            </p:txBody>
          </p:sp>
          <p:sp>
            <p:nvSpPr>
              <p:cNvPr id="48" name="Rectangle 81">
                <a:extLst>
                  <a:ext uri="{FF2B5EF4-FFF2-40B4-BE49-F238E27FC236}">
                    <a16:creationId xmlns:a16="http://schemas.microsoft.com/office/drawing/2014/main" id="{B2A71DAC-94AF-46FF-895D-0642A06FA4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24538" y="3501231"/>
                <a:ext cx="3024188" cy="2087563"/>
              </a:xfrm>
              <a:prstGeom prst="rect">
                <a:avLst/>
              </a:prstGeom>
              <a:solidFill>
                <a:srgbClr val="92D05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dist="35921" dir="2700000" algn="ctr" rotWithShape="0">
                  <a:srgbClr val="808080"/>
                </a:outerShdw>
              </a:effectLst>
            </p:spPr>
            <p:txBody>
              <a:bodyPr wrap="none" anchor="ctr"/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ko-KR" altLang="en-US" sz="105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49" name="Text Box 82">
                <a:extLst>
                  <a:ext uri="{FF2B5EF4-FFF2-40B4-BE49-F238E27FC236}">
                    <a16:creationId xmlns:a16="http://schemas.microsoft.com/office/drawing/2014/main" id="{972AE55F-B78C-49D7-A992-F1D703CD6A1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738838" y="3606006"/>
                <a:ext cx="879333" cy="20485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6699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36000" tIns="0" rIns="0" bIns="0">
                <a:spAutoFit/>
              </a:bodyPr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fontAlgn="base" latinLnBrk="0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0" lang="ko-KR" altLang="en-US" sz="1050">
                    <a:latin typeface="맑은 고딕" pitchFamily="50" charset="-127"/>
                    <a:ea typeface="맑은 고딕" pitchFamily="50" charset="-127"/>
                  </a:rPr>
                  <a:t>현장용 </a:t>
                </a:r>
                <a:r>
                  <a:rPr kumimoji="0" lang="en-US" altLang="ko-KR" sz="1050">
                    <a:latin typeface="맑은 고딕" pitchFamily="50" charset="-127"/>
                    <a:ea typeface="맑은 고딕" pitchFamily="50" charset="-127"/>
                  </a:rPr>
                  <a:t>PC </a:t>
                </a:r>
              </a:p>
            </p:txBody>
          </p:sp>
          <p:sp>
            <p:nvSpPr>
              <p:cNvPr id="50" name="Rectangle 83">
                <a:extLst>
                  <a:ext uri="{FF2B5EF4-FFF2-40B4-BE49-F238E27FC236}">
                    <a16:creationId xmlns:a16="http://schemas.microsoft.com/office/drawing/2014/main" id="{68241D66-208B-425E-B706-6D8A180530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40438" y="4220369"/>
                <a:ext cx="1152525" cy="504825"/>
              </a:xfrm>
              <a:prstGeom prst="rect">
                <a:avLst/>
              </a:prstGeom>
              <a:solidFill>
                <a:srgbClr val="FFFF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ko-KR" altLang="en-US" sz="1050" b="1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맑은 고딕" pitchFamily="50" charset="-127"/>
                    <a:ea typeface="맑은 고딕" pitchFamily="50" charset="-127"/>
                  </a:rPr>
                  <a:t>현장용</a:t>
                </a:r>
                <a:endParaRPr kumimoji="1" lang="en-US" altLang="ko-KR" sz="105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맑은 고딕" pitchFamily="50" charset="-127"/>
                  <a:ea typeface="맑은 고딕" pitchFamily="50" charset="-127"/>
                </a:endParaRPr>
              </a:p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ko-KR" sz="1050" b="1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맑은 고딕" pitchFamily="50" charset="-127"/>
                    <a:ea typeface="맑은 고딕" pitchFamily="50" charset="-127"/>
                  </a:rPr>
                  <a:t>Application</a:t>
                </a:r>
              </a:p>
            </p:txBody>
          </p:sp>
          <p:sp>
            <p:nvSpPr>
              <p:cNvPr id="51" name="Rectangle 94">
                <a:extLst>
                  <a:ext uri="{FF2B5EF4-FFF2-40B4-BE49-F238E27FC236}">
                    <a16:creationId xmlns:a16="http://schemas.microsoft.com/office/drawing/2014/main" id="{91F4526B-0388-416B-BA91-5878DBF2A1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69001" y="5085556"/>
                <a:ext cx="2736850" cy="287338"/>
              </a:xfrm>
              <a:prstGeom prst="rect">
                <a:avLst/>
              </a:prstGeom>
              <a:solidFill>
                <a:srgbClr val="F8F8F8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ko-KR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맑은 고딕" pitchFamily="50" charset="-127"/>
                    <a:ea typeface="맑은 고딕" pitchFamily="50" charset="-127"/>
                  </a:rPr>
                  <a:t>OS - Windows  7/ 8/ 10</a:t>
                </a:r>
              </a:p>
            </p:txBody>
          </p:sp>
          <p:sp>
            <p:nvSpPr>
              <p:cNvPr id="52" name="AutoShape 95">
                <a:extLst>
                  <a:ext uri="{FF2B5EF4-FFF2-40B4-BE49-F238E27FC236}">
                    <a16:creationId xmlns:a16="http://schemas.microsoft.com/office/drawing/2014/main" id="{FC31E1CB-0782-4218-AF7D-C9B0D8CF49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08863" y="4074319"/>
                <a:ext cx="1296988" cy="792162"/>
              </a:xfrm>
              <a:prstGeom prst="roundRect">
                <a:avLst>
                  <a:gd name="adj" fmla="val 16667"/>
                </a:avLst>
              </a:prstGeom>
              <a:solidFill>
                <a:srgbClr val="EAEAEA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  <a:defRPr/>
                </a:pPr>
                <a:r>
                  <a:rPr kumimoji="1" lang="en-US" altLang="ko-KR" sz="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맑은 고딕" pitchFamily="50" charset="-127"/>
                    <a:ea typeface="맑은 고딕" pitchFamily="50" charset="-127"/>
                  </a:rPr>
                  <a:t>POP</a:t>
                </a:r>
              </a:p>
            </p:txBody>
          </p:sp>
          <p:sp>
            <p:nvSpPr>
              <p:cNvPr id="53" name="Line 97">
                <a:extLst>
                  <a:ext uri="{FF2B5EF4-FFF2-40B4-BE49-F238E27FC236}">
                    <a16:creationId xmlns:a16="http://schemas.microsoft.com/office/drawing/2014/main" id="{AA1EFDD4-38B4-4AEC-BCE9-C21D8324B3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416701" y="4725194"/>
                <a:ext cx="0" cy="3587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ko-KR" altLang="en-US" sz="11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굴림" pitchFamily="50" charset="-127"/>
                </a:endParaRPr>
              </a:p>
            </p:txBody>
          </p:sp>
          <p:sp>
            <p:nvSpPr>
              <p:cNvPr id="54" name="Line 98">
                <a:extLst>
                  <a:ext uri="{FF2B5EF4-FFF2-40B4-BE49-F238E27FC236}">
                    <a16:creationId xmlns:a16="http://schemas.microsoft.com/office/drawing/2014/main" id="{4E0FE476-CD83-4BDA-A777-A18948644B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992963" y="4507706"/>
                <a:ext cx="215900" cy="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ko-KR" altLang="en-US" sz="11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굴림" pitchFamily="50" charset="-127"/>
                </a:endParaRPr>
              </a:p>
            </p:txBody>
          </p:sp>
        </p:grp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C325E068-CE66-4047-BBDB-1A6EEBF349A5}"/>
                </a:ext>
              </a:extLst>
            </p:cNvPr>
            <p:cNvSpPr/>
            <p:nvPr/>
          </p:nvSpPr>
          <p:spPr>
            <a:xfrm>
              <a:off x="1839813" y="2928144"/>
              <a:ext cx="984137" cy="3219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atinLnBrk="0">
                <a:defRPr/>
              </a:pPr>
              <a:r>
                <a:rPr lang="en-US" altLang="ko-KR" sz="1050" kern="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INTERNET</a:t>
              </a:r>
            </a:p>
          </p:txBody>
        </p:sp>
        <p:sp>
          <p:nvSpPr>
            <p:cNvPr id="40" name="Rectangle 75">
              <a:extLst>
                <a:ext uri="{FF2B5EF4-FFF2-40B4-BE49-F238E27FC236}">
                  <a16:creationId xmlns:a16="http://schemas.microsoft.com/office/drawing/2014/main" id="{FF644751-8CCC-4735-9792-A34A1ED11E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9846" y="2004856"/>
              <a:ext cx="2625725" cy="599514"/>
            </a:xfrm>
            <a:prstGeom prst="rect">
              <a:avLst/>
            </a:prstGeom>
            <a:solidFill>
              <a:srgbClr val="92D05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>
              <a:lvl1pPr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1pPr>
              <a:lvl2pPr marL="742950" indent="-28575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05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41" name="Text Box 76">
              <a:extLst>
                <a:ext uri="{FF2B5EF4-FFF2-40B4-BE49-F238E27FC236}">
                  <a16:creationId xmlns:a16="http://schemas.microsoft.com/office/drawing/2014/main" id="{56DB9D40-A0A1-4C7A-B966-F741074F2E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03900" y="2131062"/>
              <a:ext cx="1126763" cy="2146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6699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36000" tIns="0" rIns="0" bIns="0">
              <a:spAutoFit/>
            </a:bodyPr>
            <a:lstStyle>
              <a:lvl1pPr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1pPr>
              <a:lvl2pPr marL="742950" indent="-28575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9pPr>
            </a:lstStyle>
            <a:p>
              <a:pPr fontAlgn="base" latinLnBrk="0">
                <a:spcBef>
                  <a:spcPct val="0"/>
                </a:spcBef>
                <a:spcAft>
                  <a:spcPct val="0"/>
                </a:spcAft>
              </a:pPr>
              <a:r>
                <a:rPr kumimoji="0" lang="en-US" altLang="ko-KR" sz="1100" dirty="0">
                  <a:latin typeface="맑은 고딕" pitchFamily="50" charset="-127"/>
                  <a:ea typeface="맑은 고딕" pitchFamily="50" charset="-127"/>
                </a:rPr>
                <a:t>WEB SERVER</a:t>
              </a:r>
            </a:p>
          </p:txBody>
        </p: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DCDE961C-94CA-4D83-89E7-DFACEDC0B7C9}"/>
                </a:ext>
              </a:extLst>
            </p:cNvPr>
            <p:cNvGrpSpPr/>
            <p:nvPr/>
          </p:nvGrpSpPr>
          <p:grpSpPr>
            <a:xfrm>
              <a:off x="1996756" y="3492711"/>
              <a:ext cx="1849882" cy="2087563"/>
              <a:chOff x="822451" y="3492711"/>
              <a:chExt cx="3024188" cy="2087563"/>
            </a:xfrm>
          </p:grpSpPr>
          <p:grpSp>
            <p:nvGrpSpPr>
              <p:cNvPr id="43" name="그룹 42">
                <a:extLst>
                  <a:ext uri="{FF2B5EF4-FFF2-40B4-BE49-F238E27FC236}">
                    <a16:creationId xmlns:a16="http://schemas.microsoft.com/office/drawing/2014/main" id="{E678610B-84D4-4B61-886D-457F4382C034}"/>
                  </a:ext>
                </a:extLst>
              </p:cNvPr>
              <p:cNvGrpSpPr/>
              <p:nvPr/>
            </p:nvGrpSpPr>
            <p:grpSpPr>
              <a:xfrm>
                <a:off x="822451" y="3492711"/>
                <a:ext cx="3024188" cy="2087563"/>
                <a:chOff x="822451" y="3492711"/>
                <a:chExt cx="3024188" cy="2087563"/>
              </a:xfrm>
            </p:grpSpPr>
            <p:sp>
              <p:nvSpPr>
                <p:cNvPr id="45" name="Rectangle 81">
                  <a:extLst>
                    <a:ext uri="{FF2B5EF4-FFF2-40B4-BE49-F238E27FC236}">
                      <a16:creationId xmlns:a16="http://schemas.microsoft.com/office/drawing/2014/main" id="{08778063-E9E1-4606-A0F9-1C87E57957D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22451" y="3492711"/>
                  <a:ext cx="3024188" cy="2087563"/>
                </a:xfrm>
                <a:prstGeom prst="rect">
                  <a:avLst/>
                </a:prstGeom>
                <a:solidFill>
                  <a:srgbClr val="92D05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ffectLst>
                  <a:outerShdw dist="35921" dir="2700000" algn="ctr" rotWithShape="0">
                    <a:srgbClr val="808080"/>
                  </a:outerShdw>
                </a:effectLst>
              </p:spPr>
              <p:txBody>
                <a:bodyPr wrap="none" anchor="ctr"/>
                <a:lstStyle>
                  <a:lvl1pPr eaLnBrk="0" hangingPunct="0"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1pPr>
                  <a:lvl2pPr marL="742950" indent="-285750" eaLnBrk="0" hangingPunct="0"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2pPr>
                  <a:lvl3pPr marL="1143000" indent="-228600" eaLnBrk="0" hangingPunct="0"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3pPr>
                  <a:lvl4pPr marL="1600200" indent="-228600" eaLnBrk="0" hangingPunct="0"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4pPr>
                  <a:lvl5pPr marL="2057400" indent="-228600" eaLnBrk="0" hangingPunct="0"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1" lang="ko-KR" altLang="en-US" sz="1050" b="1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맑은 고딕" pitchFamily="50" charset="-127"/>
                    <a:ea typeface="맑은 고딕" pitchFamily="50" charset="-127"/>
                  </a:endParaRPr>
                </a:p>
              </p:txBody>
            </p:sp>
            <p:sp>
              <p:nvSpPr>
                <p:cNvPr id="46" name="Rectangle 83">
                  <a:extLst>
                    <a:ext uri="{FF2B5EF4-FFF2-40B4-BE49-F238E27FC236}">
                      <a16:creationId xmlns:a16="http://schemas.microsoft.com/office/drawing/2014/main" id="{053663D1-D163-49AC-A98B-B6F71A3237A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36751" y="3886927"/>
                  <a:ext cx="2782188" cy="1558297"/>
                </a:xfrm>
                <a:prstGeom prst="rect">
                  <a:avLst/>
                </a:prstGeom>
                <a:solidFill>
                  <a:srgbClr val="FFFF99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1pPr>
                  <a:lvl2pPr marL="742950" indent="-285750" eaLnBrk="0" hangingPunct="0"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2pPr>
                  <a:lvl3pPr marL="1143000" indent="-228600" eaLnBrk="0" hangingPunct="0"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3pPr>
                  <a:lvl4pPr marL="1600200" indent="-228600" eaLnBrk="0" hangingPunct="0"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4pPr>
                  <a:lvl5pPr marL="2057400" indent="-228600" eaLnBrk="0" hangingPunct="0"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1" lang="en-US" altLang="ko-KR" sz="105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맑은 고딕" pitchFamily="50" charset="-127"/>
                      <a:ea typeface="맑은 고딕" pitchFamily="50" charset="-127"/>
                    </a:rPr>
                    <a:t>WEB BROWSER</a:t>
                  </a:r>
                </a:p>
              </p:txBody>
            </p:sp>
          </p:grpSp>
          <p:sp>
            <p:nvSpPr>
              <p:cNvPr id="44" name="Text Box 82">
                <a:extLst>
                  <a:ext uri="{FF2B5EF4-FFF2-40B4-BE49-F238E27FC236}">
                    <a16:creationId xmlns:a16="http://schemas.microsoft.com/office/drawing/2014/main" id="{578A9ADF-D69F-41D3-9121-158893D5DF9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936750" y="3597486"/>
                <a:ext cx="651369" cy="20485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6699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36000" tIns="0" rIns="0" bIns="0">
                <a:spAutoFit/>
              </a:bodyPr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fontAlgn="base" latinLnBrk="0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0" lang="en-US" altLang="ko-KR" sz="1050" dirty="0">
                    <a:latin typeface="맑은 고딕" pitchFamily="50" charset="-127"/>
                    <a:ea typeface="맑은 고딕" pitchFamily="50" charset="-127"/>
                  </a:rPr>
                  <a:t>ANY</a:t>
                </a:r>
              </a:p>
            </p:txBody>
          </p:sp>
        </p:grpSp>
      </p:grpSp>
      <p:grpSp>
        <p:nvGrpSpPr>
          <p:cNvPr id="76" name="그룹 13">
            <a:extLst>
              <a:ext uri="{FF2B5EF4-FFF2-40B4-BE49-F238E27FC236}">
                <a16:creationId xmlns:a16="http://schemas.microsoft.com/office/drawing/2014/main" id="{838C9393-4DBC-456C-A1CE-7778BEA81666}"/>
              </a:ext>
            </a:extLst>
          </p:cNvPr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77" name="양쪽 모서리가 둥근 사각형 21">
              <a:extLst>
                <a:ext uri="{FF2B5EF4-FFF2-40B4-BE49-F238E27FC236}">
                  <a16:creationId xmlns:a16="http://schemas.microsoft.com/office/drawing/2014/main" id="{BE886B79-F4D6-4E70-B4AB-875D433B8286}"/>
                </a:ext>
              </a:extLst>
            </p:cNvPr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78" name="양쪽 모서리가 둥근 사각형 23">
              <a:extLst>
                <a:ext uri="{FF2B5EF4-FFF2-40B4-BE49-F238E27FC236}">
                  <a16:creationId xmlns:a16="http://schemas.microsoft.com/office/drawing/2014/main" id="{39025262-1BEA-4AE9-9B8C-613F90A91AF6}"/>
                </a:ext>
              </a:extLst>
            </p:cNvPr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79" name="양쪽 모서리가 둥근 사각형 24">
              <a:extLst>
                <a:ext uri="{FF2B5EF4-FFF2-40B4-BE49-F238E27FC236}">
                  <a16:creationId xmlns:a16="http://schemas.microsoft.com/office/drawing/2014/main" id="{D57C5830-4707-4E7A-9A14-86D77B127CC3}"/>
                </a:ext>
              </a:extLst>
            </p:cNvPr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80" name="양쪽 모서리가 둥근 사각형 25">
              <a:extLst>
                <a:ext uri="{FF2B5EF4-FFF2-40B4-BE49-F238E27FC236}">
                  <a16:creationId xmlns:a16="http://schemas.microsoft.com/office/drawing/2014/main" id="{83B7940C-D1C5-4345-A0AE-88A59D12B644}"/>
                </a:ext>
              </a:extLst>
            </p:cNvPr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81" name="양쪽 모서리가 둥근 사각형 26">
              <a:extLst>
                <a:ext uri="{FF2B5EF4-FFF2-40B4-BE49-F238E27FC236}">
                  <a16:creationId xmlns:a16="http://schemas.microsoft.com/office/drawing/2014/main" id="{34BF4B99-C8E9-4F45-85A7-03747B976726}"/>
                </a:ext>
              </a:extLst>
            </p:cNvPr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82" name="양쪽 모서리가 둥근 사각형 27">
              <a:extLst>
                <a:ext uri="{FF2B5EF4-FFF2-40B4-BE49-F238E27FC236}">
                  <a16:creationId xmlns:a16="http://schemas.microsoft.com/office/drawing/2014/main" id="{C0CDE324-6571-45C1-8B20-08FFCCB3411D}"/>
                </a:ext>
              </a:extLst>
            </p:cNvPr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83" name="양쪽 모서리가 둥근 사각형 28">
              <a:extLst>
                <a:ext uri="{FF2B5EF4-FFF2-40B4-BE49-F238E27FC236}">
                  <a16:creationId xmlns:a16="http://schemas.microsoft.com/office/drawing/2014/main" id="{C543C270-213E-4B76-8D5B-B258FAAE5015}"/>
                </a:ext>
              </a:extLst>
            </p:cNvPr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283CB702-3C3B-4F2D-94DD-31D18EB1276E}"/>
              </a:ext>
            </a:extLst>
          </p:cNvPr>
          <p:cNvSpPr/>
          <p:nvPr/>
        </p:nvSpPr>
        <p:spPr>
          <a:xfrm>
            <a:off x="1630711" y="2126881"/>
            <a:ext cx="2537080" cy="457200"/>
          </a:xfrm>
          <a:prstGeom prst="rect">
            <a:avLst/>
          </a:prstGeom>
          <a:solidFill>
            <a:schemeClr val="bg1"/>
          </a:solidFill>
          <a:ln w="12700">
            <a:solidFill>
              <a:srgbClr val="2C47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2C479E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S/W Architecture</a:t>
            </a:r>
            <a:endParaRPr lang="ko-KR" altLang="en-US" sz="2000" b="1" dirty="0">
              <a:solidFill>
                <a:srgbClr val="2C479E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6680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Box 44">
            <a:extLst>
              <a:ext uri="{FF2B5EF4-FFF2-40B4-BE49-F238E27FC236}">
                <a16:creationId xmlns:a16="http://schemas.microsoft.com/office/drawing/2014/main" id="{57216098-6039-4F6C-9667-A998BF92FB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1068" y="1492935"/>
            <a:ext cx="11403336" cy="4824766"/>
          </a:xfrm>
          <a:prstGeom prst="rect">
            <a:avLst/>
          </a:prstGeom>
          <a:solidFill>
            <a:schemeClr val="bg1"/>
          </a:solidFill>
          <a:ln w="12700" cap="flat" cmpd="sng" algn="ctr">
            <a:gradFill>
              <a:gsLst>
                <a:gs pos="0">
                  <a:sysClr val="window" lastClr="FFFFFF">
                    <a:lumMod val="85000"/>
                  </a:sysClr>
                </a:gs>
                <a:gs pos="50000">
                  <a:sysClr val="window" lastClr="FFFFFF"/>
                </a:gs>
                <a:gs pos="100000">
                  <a:sysClr val="window" lastClr="FFFFFF">
                    <a:lumMod val="85000"/>
                  </a:sysClr>
                </a:gs>
              </a:gsLst>
              <a:lin ang="5400000" scaled="0"/>
            </a:gra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0650" tIns="70650" rIns="70650" bIns="44853"/>
          <a:lstStyle/>
          <a:p>
            <a:pPr marL="84095" indent="-84095" defTabSz="897033" eaLnBrk="1" fontAlgn="auto" latinLnBrk="1" hangingPunct="1">
              <a:spcBef>
                <a:spcPts val="0"/>
              </a:spcBef>
              <a:spcAft>
                <a:spcPts val="294"/>
              </a:spcAft>
              <a:buClr>
                <a:srgbClr val="A1A1A1"/>
              </a:buClr>
              <a:buSzPct val="100000"/>
              <a:buFont typeface="Arial" pitchFamily="34" charset="0"/>
              <a:buChar char="•"/>
              <a:defRPr/>
            </a:pPr>
            <a:endParaRPr kumimoji="0" lang="ko-KR" altLang="en-US" sz="883" kern="0" dirty="0">
              <a:solidFill>
                <a:srgbClr val="FF0000"/>
              </a:solidFill>
              <a:latin typeface="나눔고딕" panose="020D0304000000000000" pitchFamily="50" charset="-127"/>
              <a:ea typeface="나눔스퀘어"/>
              <a:sym typeface="Wingdings" pitchFamily="2" charset="2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E83C6F55-D9A7-4B53-A9D3-81F6AD898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3207" y="5877272"/>
            <a:ext cx="974311" cy="319087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4E58D529-0099-42ED-9BBA-F030CA41EE02}"/>
              </a:ext>
            </a:extLst>
          </p:cNvPr>
          <p:cNvGrpSpPr/>
          <p:nvPr/>
        </p:nvGrpSpPr>
        <p:grpSpPr>
          <a:xfrm>
            <a:off x="1630710" y="2126881"/>
            <a:ext cx="8476276" cy="2604237"/>
            <a:chOff x="1558702" y="1556792"/>
            <a:chExt cx="8476276" cy="2604237"/>
          </a:xfrm>
        </p:grpSpPr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2DAF6A1A-DF69-4C02-9F3E-ECDC692EEFD1}"/>
                </a:ext>
              </a:extLst>
            </p:cNvPr>
            <p:cNvSpPr/>
            <p:nvPr/>
          </p:nvSpPr>
          <p:spPr>
            <a:xfrm>
              <a:off x="1558702" y="1556792"/>
              <a:ext cx="1440911" cy="4572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2C47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solidFill>
                    <a:srgbClr val="2C479E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MANAGE</a:t>
              </a:r>
              <a:endParaRPr lang="ko-KR" altLang="en-US" sz="2000" b="1" dirty="0">
                <a:solidFill>
                  <a:srgbClr val="2C479E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80" name="Rectangle 219">
              <a:extLst>
                <a:ext uri="{FF2B5EF4-FFF2-40B4-BE49-F238E27FC236}">
                  <a16:creationId xmlns:a16="http://schemas.microsoft.com/office/drawing/2014/main" id="{652545CC-82D4-4309-B666-7C04B6F780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6781" y="2377184"/>
              <a:ext cx="2736850" cy="512762"/>
            </a:xfrm>
            <a:prstGeom prst="rect">
              <a:avLst/>
            </a:prstGeom>
            <a:solidFill>
              <a:srgbClr val="DBEEF4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en-US" altLang="ko-KR" sz="1600" b="1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MANAGE SYSTEM</a:t>
              </a:r>
            </a:p>
          </p:txBody>
        </p:sp>
        <p:sp>
          <p:nvSpPr>
            <p:cNvPr id="83" name="Rectangle 219">
              <a:extLst>
                <a:ext uri="{FF2B5EF4-FFF2-40B4-BE49-F238E27FC236}">
                  <a16:creationId xmlns:a16="http://schemas.microsoft.com/office/drawing/2014/main" id="{4A6E0389-4F9C-46B3-8836-9015801789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20692" y="3221037"/>
              <a:ext cx="1320800" cy="415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ko-KR" altLang="en-US" sz="10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시스템관리</a:t>
              </a:r>
            </a:p>
          </p:txBody>
        </p:sp>
        <p:sp>
          <p:nvSpPr>
            <p:cNvPr id="114" name="Rectangle 219">
              <a:extLst>
                <a:ext uri="{FF2B5EF4-FFF2-40B4-BE49-F238E27FC236}">
                  <a16:creationId xmlns:a16="http://schemas.microsoft.com/office/drawing/2014/main" id="{389A05D7-5007-4EC3-90CA-83CEB66D8C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68637" y="3745104"/>
              <a:ext cx="1319213" cy="415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ko-KR" altLang="en-US" sz="10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기준정보관리</a:t>
              </a:r>
            </a:p>
          </p:txBody>
        </p:sp>
        <p:sp>
          <p:nvSpPr>
            <p:cNvPr id="115" name="Rectangle 219">
              <a:extLst>
                <a:ext uri="{FF2B5EF4-FFF2-40B4-BE49-F238E27FC236}">
                  <a16:creationId xmlns:a16="http://schemas.microsoft.com/office/drawing/2014/main" id="{5D37E6EF-34FA-40B5-8BEB-D5F2CF7393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8267" y="3221038"/>
              <a:ext cx="1320800" cy="415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ko-KR" altLang="en-US" sz="10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작업지시관리</a:t>
              </a:r>
            </a:p>
          </p:txBody>
        </p:sp>
        <p:sp>
          <p:nvSpPr>
            <p:cNvPr id="116" name="Rectangle 219">
              <a:extLst>
                <a:ext uri="{FF2B5EF4-FFF2-40B4-BE49-F238E27FC236}">
                  <a16:creationId xmlns:a16="http://schemas.microsoft.com/office/drawing/2014/main" id="{E9EE610B-85DA-4559-B80F-E5E22A0F0C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33206" y="3221038"/>
              <a:ext cx="1320800" cy="415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ko-KR" altLang="en-US" sz="1000" dirty="0" err="1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실적관리</a:t>
              </a:r>
              <a:endParaRPr lang="ko-KR" altLang="en-US" sz="10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17" name="Rectangle 219">
              <a:extLst>
                <a:ext uri="{FF2B5EF4-FFF2-40B4-BE49-F238E27FC236}">
                  <a16:creationId xmlns:a16="http://schemas.microsoft.com/office/drawing/2014/main" id="{2699A5E3-501B-48BF-92D8-BB9C0B9B71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14004" y="3742309"/>
              <a:ext cx="1320800" cy="415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ko-KR" altLang="en-US" sz="10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품질관리</a:t>
              </a:r>
            </a:p>
          </p:txBody>
        </p:sp>
        <p:sp>
          <p:nvSpPr>
            <p:cNvPr id="118" name="Rectangle 219">
              <a:extLst>
                <a:ext uri="{FF2B5EF4-FFF2-40B4-BE49-F238E27FC236}">
                  <a16:creationId xmlns:a16="http://schemas.microsoft.com/office/drawing/2014/main" id="{F605047A-B8D5-4625-AC2B-167D0DC7B1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41497" y="3221037"/>
              <a:ext cx="1320800" cy="415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ko-KR" altLang="en-US" sz="1000" dirty="0" err="1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일지관리</a:t>
              </a:r>
              <a:endParaRPr lang="ko-KR" altLang="en-US" sz="10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7" name="Rectangle 219">
              <a:extLst>
                <a:ext uri="{FF2B5EF4-FFF2-40B4-BE49-F238E27FC236}">
                  <a16:creationId xmlns:a16="http://schemas.microsoft.com/office/drawing/2014/main" id="{29A92781-B0A2-4ACC-95D1-C2E21E24B7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2071" y="3732784"/>
              <a:ext cx="1320800" cy="415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ko-KR" altLang="en-US" sz="1000" dirty="0" err="1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분석관리</a:t>
              </a:r>
              <a:endParaRPr lang="ko-KR" altLang="en-US" sz="10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8" name="Rectangle 219">
              <a:extLst>
                <a:ext uri="{FF2B5EF4-FFF2-40B4-BE49-F238E27FC236}">
                  <a16:creationId xmlns:a16="http://schemas.microsoft.com/office/drawing/2014/main" id="{EA9C15A0-5407-45BC-B8E5-DB1BD7B6B0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3832" y="3742309"/>
              <a:ext cx="1319213" cy="415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ko-KR" altLang="en-US" sz="10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금형관리</a:t>
              </a:r>
            </a:p>
          </p:txBody>
        </p:sp>
        <p:sp>
          <p:nvSpPr>
            <p:cNvPr id="149" name="Rectangle 219">
              <a:extLst>
                <a:ext uri="{FF2B5EF4-FFF2-40B4-BE49-F238E27FC236}">
                  <a16:creationId xmlns:a16="http://schemas.microsoft.com/office/drawing/2014/main" id="{F098D8DE-4F63-4D68-8F84-32112B9F6B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38146" y="3221037"/>
              <a:ext cx="1319213" cy="415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ko-KR" altLang="en-US" sz="1000" dirty="0" err="1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현장운영</a:t>
              </a:r>
              <a:endParaRPr lang="ko-KR" altLang="en-US" sz="10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53" name="Rectangle 219">
              <a:extLst>
                <a:ext uri="{FF2B5EF4-FFF2-40B4-BE49-F238E27FC236}">
                  <a16:creationId xmlns:a16="http://schemas.microsoft.com/office/drawing/2014/main" id="{C9BCC0AC-8988-4D0E-ADE3-7BDE2A0B9B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15765" y="3742309"/>
              <a:ext cx="1319213" cy="415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ko-KR" altLang="en-US" sz="10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웹</a:t>
              </a:r>
              <a:endParaRPr lang="en-US" altLang="ko-KR" sz="10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0AE8E0E-58A6-4785-91B1-F44E924C1C12}"/>
              </a:ext>
            </a:extLst>
          </p:cNvPr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748EE35-2848-4FE0-A6AE-9CC45244A2EC}"/>
              </a:ext>
            </a:extLst>
          </p:cNvPr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구성</a:t>
            </a:r>
          </a:p>
        </p:txBody>
      </p:sp>
      <p:grpSp>
        <p:nvGrpSpPr>
          <p:cNvPr id="45" name="그룹 13">
            <a:extLst>
              <a:ext uri="{FF2B5EF4-FFF2-40B4-BE49-F238E27FC236}">
                <a16:creationId xmlns:a16="http://schemas.microsoft.com/office/drawing/2014/main" id="{2283737A-2D7D-4671-860B-AC4D0E0AB716}"/>
              </a:ext>
            </a:extLst>
          </p:cNvPr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46" name="양쪽 모서리가 둥근 사각형 21">
              <a:extLst>
                <a:ext uri="{FF2B5EF4-FFF2-40B4-BE49-F238E27FC236}">
                  <a16:creationId xmlns:a16="http://schemas.microsoft.com/office/drawing/2014/main" id="{EF8FED95-D81C-46FF-A759-72F45AE38E25}"/>
                </a:ext>
              </a:extLst>
            </p:cNvPr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47" name="양쪽 모서리가 둥근 사각형 23">
              <a:extLst>
                <a:ext uri="{FF2B5EF4-FFF2-40B4-BE49-F238E27FC236}">
                  <a16:creationId xmlns:a16="http://schemas.microsoft.com/office/drawing/2014/main" id="{4E044E7F-BC9D-47DA-8141-0A04980FE7B6}"/>
                </a:ext>
              </a:extLst>
            </p:cNvPr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48" name="양쪽 모서리가 둥근 사각형 24">
              <a:extLst>
                <a:ext uri="{FF2B5EF4-FFF2-40B4-BE49-F238E27FC236}">
                  <a16:creationId xmlns:a16="http://schemas.microsoft.com/office/drawing/2014/main" id="{7A483E64-C242-4922-9AF1-0C4DD5103498}"/>
                </a:ext>
              </a:extLst>
            </p:cNvPr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49" name="양쪽 모서리가 둥근 사각형 25">
              <a:extLst>
                <a:ext uri="{FF2B5EF4-FFF2-40B4-BE49-F238E27FC236}">
                  <a16:creationId xmlns:a16="http://schemas.microsoft.com/office/drawing/2014/main" id="{1FE58797-7546-4CB9-AD94-F4AFFF0B7A58}"/>
                </a:ext>
              </a:extLst>
            </p:cNvPr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50" name="양쪽 모서리가 둥근 사각형 26">
              <a:extLst>
                <a:ext uri="{FF2B5EF4-FFF2-40B4-BE49-F238E27FC236}">
                  <a16:creationId xmlns:a16="http://schemas.microsoft.com/office/drawing/2014/main" id="{1F55365C-ED23-4838-9E55-B761D1325631}"/>
                </a:ext>
              </a:extLst>
            </p:cNvPr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51" name="양쪽 모서리가 둥근 사각형 27">
              <a:extLst>
                <a:ext uri="{FF2B5EF4-FFF2-40B4-BE49-F238E27FC236}">
                  <a16:creationId xmlns:a16="http://schemas.microsoft.com/office/drawing/2014/main" id="{E6AEBA3E-E7A5-4AB8-847E-AAB1A47FB4AD}"/>
                </a:ext>
              </a:extLst>
            </p:cNvPr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52" name="양쪽 모서리가 둥근 사각형 28">
              <a:extLst>
                <a:ext uri="{FF2B5EF4-FFF2-40B4-BE49-F238E27FC236}">
                  <a16:creationId xmlns:a16="http://schemas.microsoft.com/office/drawing/2014/main" id="{641671FF-57DF-4220-AD7D-572816D67027}"/>
                </a:ext>
              </a:extLst>
            </p:cNvPr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442723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anchor="ctr"/>
      <a:lstStyle>
        <a:defPPr algn="ctr" eaLnBrk="1" fontAlgn="auto" latinLnBrk="1" hangingPunct="1">
          <a:spcBef>
            <a:spcPts val="0"/>
          </a:spcBef>
          <a:spcAft>
            <a:spcPts val="0"/>
          </a:spcAft>
          <a:defRPr kumimoji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724</TotalTime>
  <Words>799</Words>
  <Application>Microsoft Office PowerPoint</Application>
  <PresentationFormat>사용자 지정</PresentationFormat>
  <Paragraphs>349</Paragraphs>
  <Slides>21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1" baseType="lpstr">
      <vt:lpstr>Microsoft GothicNeo</vt:lpstr>
      <vt:lpstr>Noto Sans CJK JP Bold</vt:lpstr>
      <vt:lpstr>나눔고딕</vt:lpstr>
      <vt:lpstr>나눔스퀘어OTF</vt:lpstr>
      <vt:lpstr>나눔스퀘어OTF Bold</vt:lpstr>
      <vt:lpstr>나눔스퀘어OTF ExtraBold</vt:lpstr>
      <vt:lpstr>맑은 고딕</vt:lpstr>
      <vt:lpstr>여기어때 잘난체 OTF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Registered User</dc:creator>
  <cp:lastModifiedBy>신소연</cp:lastModifiedBy>
  <cp:revision>79</cp:revision>
  <dcterms:created xsi:type="dcterms:W3CDTF">2019-08-26T09:16:45Z</dcterms:created>
  <dcterms:modified xsi:type="dcterms:W3CDTF">2020-02-23T05:49:00Z</dcterms:modified>
</cp:coreProperties>
</file>

<file path=docProps/thumbnail.jpeg>
</file>